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7.bin" ContentType="application/vnd.openxmlformats-officedocument.oleObject"/>
  <Override PartName="/ppt/notesSlides/notesSlide9.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0.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1.xml" ContentType="application/vnd.openxmlformats-officedocument.presentationml.notesSlide+xml"/>
  <Override PartName="/ppt/embeddings/oleObject2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8" r:id="rId3"/>
    <p:sldId id="277" r:id="rId4"/>
    <p:sldId id="263" r:id="rId5"/>
    <p:sldId id="278" r:id="rId6"/>
    <p:sldId id="257" r:id="rId7"/>
    <p:sldId id="264" r:id="rId8"/>
    <p:sldId id="289" r:id="rId9"/>
    <p:sldId id="279" r:id="rId10"/>
    <p:sldId id="262" r:id="rId11"/>
    <p:sldId id="265" r:id="rId12"/>
    <p:sldId id="282" r:id="rId13"/>
    <p:sldId id="283" r:id="rId14"/>
    <p:sldId id="284" r:id="rId15"/>
    <p:sldId id="285" r:id="rId16"/>
    <p:sldId id="286" r:id="rId17"/>
    <p:sldId id="287" r:id="rId18"/>
    <p:sldId id="273" r:id="rId19"/>
    <p:sldId id="261" r:id="rId20"/>
    <p:sldId id="267" r:id="rId21"/>
    <p:sldId id="268" r:id="rId22"/>
    <p:sldId id="269" r:id="rId23"/>
    <p:sldId id="272" r:id="rId24"/>
    <p:sldId id="270" r:id="rId25"/>
    <p:sldId id="288" r:id="rId26"/>
    <p:sldId id="274" r:id="rId27"/>
    <p:sldId id="275" r:id="rId28"/>
    <p:sldId id="276" r:id="rId29"/>
    <p:sldId id="281"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6E6"/>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3" d="100"/>
          <a:sy n="103" d="100"/>
        </p:scale>
        <p:origin x="-104"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C7A8AE0-67AC-D245-A74A-0785383F9A18}" type="slidenum">
              <a:rPr lang="en-US"/>
              <a:pPr/>
              <a:t>‹#›</a:t>
            </a:fld>
            <a:endParaRPr lang="en-US"/>
          </a:p>
        </p:txBody>
      </p:sp>
    </p:spTree>
    <p:extLst>
      <p:ext uri="{BB962C8B-B14F-4D97-AF65-F5344CB8AC3E}">
        <p14:creationId xmlns:p14="http://schemas.microsoft.com/office/powerpoint/2010/main" val="30342435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FA041-25F8-E74B-8176-1D4E0774694B}" type="slidenum">
              <a:rPr lang="en-US"/>
              <a:pPr/>
              <a:t>1</a:t>
            </a:fld>
            <a:endParaRPr lang="en-US"/>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52DCA-F498-3147-9CD0-D95766E78077}" type="slidenum">
              <a:rPr lang="en-US"/>
              <a:pPr/>
              <a:t>11</a:t>
            </a:fld>
            <a:endParaRPr lang="en-US"/>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247CA-A127-4D47-A5A6-3BF3F1595C31}" type="slidenum">
              <a:rPr lang="en-US"/>
              <a:pPr/>
              <a:t>18</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9177F-479F-A941-94EB-2B74E2266FC0}" type="slidenum">
              <a:rPr lang="en-US"/>
              <a:pPr/>
              <a:t>19</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AA22A5-C766-D844-9111-ACC3FFE3FE01}" type="slidenum">
              <a:rPr lang="en-US"/>
              <a:pPr/>
              <a:t>20</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01E58-55A1-6B4E-9ED6-7CFFD1A24E38}" type="slidenum">
              <a:rPr lang="en-US"/>
              <a:pPr/>
              <a:t>21</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36A18-34ED-944C-85F2-144ECEB7F353}" type="slidenum">
              <a:rPr lang="en-US"/>
              <a:pPr/>
              <a:t>22</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D5C85-F8C4-3643-ACE6-A5540A052B17}" type="slidenum">
              <a:rPr lang="en-US"/>
              <a:pPr/>
              <a:t>23</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1E9F5-C9DC-E048-8125-BCC3DBD91290}" type="slidenum">
              <a:rPr lang="en-US"/>
              <a:pPr/>
              <a:t>24</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BBA22-FD35-2949-BC5D-A46E7EE30757}" type="slidenum">
              <a:rPr lang="en-US"/>
              <a:pPr/>
              <a:t>26</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0ECF4-11A1-084A-8AFE-E04F3B88452C}" type="slidenum">
              <a:rPr lang="en-US"/>
              <a:pPr/>
              <a:t>27</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56F9D-62F0-D748-B078-6706F6EAEBB5}" type="slidenum">
              <a:rPr lang="en-US"/>
              <a:pPr/>
              <a:t>2</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DA364-8324-E043-BFE6-74CA91D6B68B}" type="slidenum">
              <a:rPr lang="en-US"/>
              <a:pPr/>
              <a:t>28</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75984-213D-8347-A70D-97C3D0AFCCED}" type="slidenum">
              <a:rPr lang="en-US"/>
              <a:pPr/>
              <a:t>29</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CE2A8-6F3C-1041-8355-53EDAF1A5BE8}" type="slidenum">
              <a:rPr lang="en-US"/>
              <a:pPr/>
              <a:t>3</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595AA-C74E-694A-8788-451B5303F67D}" type="slidenum">
              <a:rPr lang="en-US"/>
              <a:pPr/>
              <a:t>4</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B0482-69BD-9948-B2C6-8081DE7DA3DE}" type="slidenum">
              <a:rPr lang="en-US"/>
              <a:pPr/>
              <a:t>5</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7CBC1-DB8E-064B-A746-0F59E5E9FAD4}" type="slidenum">
              <a:rPr lang="en-US"/>
              <a:pPr/>
              <a:t>6</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90855-35A7-D249-A74C-51C842247AD1}" type="slidenum">
              <a:rPr lang="en-US"/>
              <a:pPr/>
              <a:t>7</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F5718-4748-E843-8F0D-104C10608FD3}" type="slidenum">
              <a:rPr lang="en-US"/>
              <a:pPr/>
              <a:t>9</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13160-C027-4749-9F3D-D146B90D1508}" type="slidenum">
              <a:rPr lang="en-US"/>
              <a:pPr/>
              <a:t>10</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46655B-224A-9646-859A-3C05054EF3E9}" type="slidenum">
              <a:rPr lang="en-US"/>
              <a:pPr/>
              <a:t>‹#›</a:t>
            </a:fld>
            <a:endParaRPr lang="en-US"/>
          </a:p>
        </p:txBody>
      </p:sp>
    </p:spTree>
    <p:extLst>
      <p:ext uri="{BB962C8B-B14F-4D97-AF65-F5344CB8AC3E}">
        <p14:creationId xmlns:p14="http://schemas.microsoft.com/office/powerpoint/2010/main" val="333578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A5203F-8DEC-F644-89F8-56AB7353E192}" type="slidenum">
              <a:rPr lang="en-US"/>
              <a:pPr/>
              <a:t>‹#›</a:t>
            </a:fld>
            <a:endParaRPr lang="en-US"/>
          </a:p>
        </p:txBody>
      </p:sp>
    </p:spTree>
    <p:extLst>
      <p:ext uri="{BB962C8B-B14F-4D97-AF65-F5344CB8AC3E}">
        <p14:creationId xmlns:p14="http://schemas.microsoft.com/office/powerpoint/2010/main" val="178049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BC3CE7-BA1D-C640-87E4-8B323E6E4369}" type="slidenum">
              <a:rPr lang="en-US"/>
              <a:pPr/>
              <a:t>‹#›</a:t>
            </a:fld>
            <a:endParaRPr lang="en-US"/>
          </a:p>
        </p:txBody>
      </p:sp>
    </p:spTree>
    <p:extLst>
      <p:ext uri="{BB962C8B-B14F-4D97-AF65-F5344CB8AC3E}">
        <p14:creationId xmlns:p14="http://schemas.microsoft.com/office/powerpoint/2010/main" val="375967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301A1F-CBF1-4043-AAC6-ADD9671224BA}" type="slidenum">
              <a:rPr lang="en-US"/>
              <a:pPr/>
              <a:t>‹#›</a:t>
            </a:fld>
            <a:endParaRPr lang="en-US"/>
          </a:p>
        </p:txBody>
      </p:sp>
    </p:spTree>
    <p:extLst>
      <p:ext uri="{BB962C8B-B14F-4D97-AF65-F5344CB8AC3E}">
        <p14:creationId xmlns:p14="http://schemas.microsoft.com/office/powerpoint/2010/main" val="238110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9C285C-4FAF-6E4A-94A2-52B6E6F518A2}" type="slidenum">
              <a:rPr lang="en-US"/>
              <a:pPr/>
              <a:t>‹#›</a:t>
            </a:fld>
            <a:endParaRPr lang="en-US"/>
          </a:p>
        </p:txBody>
      </p:sp>
    </p:spTree>
    <p:extLst>
      <p:ext uri="{BB962C8B-B14F-4D97-AF65-F5344CB8AC3E}">
        <p14:creationId xmlns:p14="http://schemas.microsoft.com/office/powerpoint/2010/main" val="239738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AA2830-AFE3-BB49-93CF-E2540CA20FA6}" type="slidenum">
              <a:rPr lang="en-US"/>
              <a:pPr/>
              <a:t>‹#›</a:t>
            </a:fld>
            <a:endParaRPr lang="en-US"/>
          </a:p>
        </p:txBody>
      </p:sp>
    </p:spTree>
    <p:extLst>
      <p:ext uri="{BB962C8B-B14F-4D97-AF65-F5344CB8AC3E}">
        <p14:creationId xmlns:p14="http://schemas.microsoft.com/office/powerpoint/2010/main" val="22092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C935829-D70C-B24F-9DDD-95F5E678FBB1}" type="slidenum">
              <a:rPr lang="en-US"/>
              <a:pPr/>
              <a:t>‹#›</a:t>
            </a:fld>
            <a:endParaRPr lang="en-US"/>
          </a:p>
        </p:txBody>
      </p:sp>
    </p:spTree>
    <p:extLst>
      <p:ext uri="{BB962C8B-B14F-4D97-AF65-F5344CB8AC3E}">
        <p14:creationId xmlns:p14="http://schemas.microsoft.com/office/powerpoint/2010/main" val="17838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A3EA76-38B4-8741-ADE9-198C94C4A42B}" type="slidenum">
              <a:rPr lang="en-US"/>
              <a:pPr/>
              <a:t>‹#›</a:t>
            </a:fld>
            <a:endParaRPr lang="en-US"/>
          </a:p>
        </p:txBody>
      </p:sp>
    </p:spTree>
    <p:extLst>
      <p:ext uri="{BB962C8B-B14F-4D97-AF65-F5344CB8AC3E}">
        <p14:creationId xmlns:p14="http://schemas.microsoft.com/office/powerpoint/2010/main" val="409491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84B52A-4883-8E41-96DA-71C40D96B768}" type="slidenum">
              <a:rPr lang="en-US"/>
              <a:pPr/>
              <a:t>‹#›</a:t>
            </a:fld>
            <a:endParaRPr lang="en-US"/>
          </a:p>
        </p:txBody>
      </p:sp>
    </p:spTree>
    <p:extLst>
      <p:ext uri="{BB962C8B-B14F-4D97-AF65-F5344CB8AC3E}">
        <p14:creationId xmlns:p14="http://schemas.microsoft.com/office/powerpoint/2010/main" val="68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C0A188-EDBE-8549-ACA5-43D9ECDD6A93}" type="slidenum">
              <a:rPr lang="en-US"/>
              <a:pPr/>
              <a:t>‹#›</a:t>
            </a:fld>
            <a:endParaRPr lang="en-US"/>
          </a:p>
        </p:txBody>
      </p:sp>
    </p:spTree>
    <p:extLst>
      <p:ext uri="{BB962C8B-B14F-4D97-AF65-F5344CB8AC3E}">
        <p14:creationId xmlns:p14="http://schemas.microsoft.com/office/powerpoint/2010/main" val="377251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FB4DB3-C126-E74A-AABB-F904EE80288B}" type="slidenum">
              <a:rPr lang="en-US"/>
              <a:pPr/>
              <a:t>‹#›</a:t>
            </a:fld>
            <a:endParaRPr lang="en-US"/>
          </a:p>
        </p:txBody>
      </p:sp>
    </p:spTree>
    <p:extLst>
      <p:ext uri="{BB962C8B-B14F-4D97-AF65-F5344CB8AC3E}">
        <p14:creationId xmlns:p14="http://schemas.microsoft.com/office/powerpoint/2010/main" val="13712940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69D64A25-C8F4-3942-8C09-F61F50CB09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oleObject12.bin"/><Relationship Id="rId13" Type="http://schemas.openxmlformats.org/officeDocument/2006/relationships/image" Target="../media/image16.emf"/><Relationship Id="rId14" Type="http://schemas.openxmlformats.org/officeDocument/2006/relationships/oleObject" Target="../embeddings/oleObject13.bin"/><Relationship Id="rId15" Type="http://schemas.openxmlformats.org/officeDocument/2006/relationships/image" Target="../media/image17.emf"/><Relationship Id="rId16" Type="http://schemas.openxmlformats.org/officeDocument/2006/relationships/oleObject" Target="../embeddings/oleObject14.bin"/><Relationship Id="rId17" Type="http://schemas.openxmlformats.org/officeDocument/2006/relationships/image" Target="../media/image18.emf"/><Relationship Id="rId18" Type="http://schemas.openxmlformats.org/officeDocument/2006/relationships/oleObject" Target="../embeddings/oleObject15.bin"/><Relationship Id="rId19"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8.bin"/><Relationship Id="rId5" Type="http://schemas.openxmlformats.org/officeDocument/2006/relationships/image" Target="../media/image12.emf"/><Relationship Id="rId6" Type="http://schemas.openxmlformats.org/officeDocument/2006/relationships/oleObject" Target="../embeddings/oleObject9.bin"/><Relationship Id="rId7" Type="http://schemas.openxmlformats.org/officeDocument/2006/relationships/image" Target="../media/image13.emf"/><Relationship Id="rId8" Type="http://schemas.openxmlformats.org/officeDocument/2006/relationships/oleObject" Target="../embeddings/oleObject10.bin"/><Relationship Id="rId9" Type="http://schemas.openxmlformats.org/officeDocument/2006/relationships/image" Target="../media/image14.emf"/><Relationship Id="rId10"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6.bin"/><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2.emf"/><Relationship Id="rId5" Type="http://schemas.openxmlformats.org/officeDocument/2006/relationships/oleObject" Target="../embeddings/oleObject19.bin"/><Relationship Id="rId6"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4.emf"/><Relationship Id="rId5" Type="http://schemas.openxmlformats.org/officeDocument/2006/relationships/oleObject" Target="../embeddings/oleObject21.bin"/><Relationship Id="rId6"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2.bin"/><Relationship Id="rId5" Type="http://schemas.openxmlformats.org/officeDocument/2006/relationships/image" Target="../media/image2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3.bin"/><Relationship Id="rId5" Type="http://schemas.openxmlformats.org/officeDocument/2006/relationships/image" Target="../media/image3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oleObject" Target="../embeddings/oleObject5.bin"/><Relationship Id="rId13" Type="http://schemas.openxmlformats.org/officeDocument/2006/relationships/image" Target="../media/image9.emf"/><Relationship Id="rId14" Type="http://schemas.openxmlformats.org/officeDocument/2006/relationships/oleObject" Target="../embeddings/oleObject6.bin"/><Relationship Id="rId15"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image" Target="../media/image6.emf"/><Relationship Id="rId8" Type="http://schemas.openxmlformats.org/officeDocument/2006/relationships/oleObject" Target="../embeddings/oleObject3.bin"/><Relationship Id="rId9" Type="http://schemas.openxmlformats.org/officeDocument/2006/relationships/image" Target="../media/image7.emf"/><Relationship Id="rId10"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276600"/>
            <a:ext cx="8305800" cy="1143000"/>
          </a:xfrm>
        </p:spPr>
        <p:txBody>
          <a:bodyPr/>
          <a:lstStyle/>
          <a:p>
            <a:r>
              <a:rPr lang="en-US" dirty="0" smtClean="0"/>
              <a:t>Quantum Information Processing with Closed </a:t>
            </a:r>
            <a:r>
              <a:rPr lang="en-US" dirty="0" err="1" smtClean="0"/>
              <a:t>Timelike</a:t>
            </a:r>
            <a:r>
              <a:rPr lang="en-US" dirty="0" smtClean="0"/>
              <a:t> Curves</a:t>
            </a:r>
            <a:endParaRPr lang="en-US" dirty="0"/>
          </a:p>
        </p:txBody>
      </p:sp>
      <p:sp>
        <p:nvSpPr>
          <p:cNvPr id="2051" name="Rectangle 3"/>
          <p:cNvSpPr>
            <a:spLocks noGrp="1" noChangeArrowheads="1"/>
          </p:cNvSpPr>
          <p:nvPr>
            <p:ph type="subTitle" idx="1"/>
          </p:nvPr>
        </p:nvSpPr>
        <p:spPr>
          <a:xfrm>
            <a:off x="152400" y="4876800"/>
            <a:ext cx="8763000" cy="609600"/>
          </a:xfrm>
        </p:spPr>
        <p:txBody>
          <a:bodyPr/>
          <a:lstStyle/>
          <a:p>
            <a:r>
              <a:rPr lang="en-US"/>
              <a:t>Todd A. Brun (USC) </a:t>
            </a:r>
          </a:p>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4826000"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053" name="Group 5"/>
          <p:cNvGrpSpPr>
            <a:grpSpLocks/>
          </p:cNvGrpSpPr>
          <p:nvPr/>
        </p:nvGrpSpPr>
        <p:grpSpPr bwMode="auto">
          <a:xfrm>
            <a:off x="7712075" y="304800"/>
            <a:ext cx="1050925" cy="1243013"/>
            <a:chOff x="4800" y="3072"/>
            <a:chExt cx="662" cy="783"/>
          </a:xfrm>
        </p:grpSpPr>
        <p:sp>
          <p:nvSpPr>
            <p:cNvPr id="2054" name="Line 6"/>
            <p:cNvSpPr>
              <a:spLocks noChangeShapeType="1"/>
            </p:cNvSpPr>
            <p:nvPr/>
          </p:nvSpPr>
          <p:spPr bwMode="auto">
            <a:xfrm>
              <a:off x="5030" y="3350"/>
              <a:ext cx="202" cy="202"/>
            </a:xfrm>
            <a:prstGeom prst="line">
              <a:avLst/>
            </a:prstGeom>
            <a:noFill/>
            <a:ln w="381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5" name="AutoShape 7"/>
            <p:cNvSpPr>
              <a:spLocks noChangeAspect="1" noChangeArrowheads="1"/>
            </p:cNvSpPr>
            <p:nvPr/>
          </p:nvSpPr>
          <p:spPr bwMode="auto">
            <a:xfrm>
              <a:off x="4800" y="3072"/>
              <a:ext cx="662" cy="783"/>
            </a:xfrm>
            <a:prstGeom prst="irregularSeal1">
              <a:avLst/>
            </a:prstGeom>
            <a:noFill/>
            <a:ln w="127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75" name="Group 27"/>
          <p:cNvGrpSpPr>
            <a:grpSpLocks/>
          </p:cNvGrpSpPr>
          <p:nvPr/>
        </p:nvGrpSpPr>
        <p:grpSpPr bwMode="auto">
          <a:xfrm>
            <a:off x="6340475" y="304800"/>
            <a:ext cx="1050925" cy="1243013"/>
            <a:chOff x="3792" y="432"/>
            <a:chExt cx="662" cy="783"/>
          </a:xfrm>
        </p:grpSpPr>
        <p:sp>
          <p:nvSpPr>
            <p:cNvPr id="2057" name="Line 9"/>
            <p:cNvSpPr>
              <a:spLocks noChangeShapeType="1"/>
            </p:cNvSpPr>
            <p:nvPr/>
          </p:nvSpPr>
          <p:spPr bwMode="auto">
            <a:xfrm>
              <a:off x="4128" y="672"/>
              <a:ext cx="0" cy="288"/>
            </a:xfrm>
            <a:prstGeom prst="line">
              <a:avLst/>
            </a:prstGeom>
            <a:noFill/>
            <a:ln w="381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AutoShape 10"/>
            <p:cNvSpPr>
              <a:spLocks noChangeAspect="1" noChangeArrowheads="1"/>
            </p:cNvSpPr>
            <p:nvPr/>
          </p:nvSpPr>
          <p:spPr bwMode="auto">
            <a:xfrm>
              <a:off x="3792" y="432"/>
              <a:ext cx="662" cy="783"/>
            </a:xfrm>
            <a:prstGeom prst="irregularSeal1">
              <a:avLst/>
            </a:prstGeom>
            <a:noFill/>
            <a:ln w="127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74" name="Group 26"/>
          <p:cNvGrpSpPr>
            <a:grpSpLocks/>
          </p:cNvGrpSpPr>
          <p:nvPr/>
        </p:nvGrpSpPr>
        <p:grpSpPr bwMode="auto">
          <a:xfrm>
            <a:off x="7696200" y="1652588"/>
            <a:ext cx="1050925" cy="1243012"/>
            <a:chOff x="4800" y="2256"/>
            <a:chExt cx="662" cy="783"/>
          </a:xfrm>
        </p:grpSpPr>
        <p:sp>
          <p:nvSpPr>
            <p:cNvPr id="2066" name="AutoShape 18"/>
            <p:cNvSpPr>
              <a:spLocks noChangeAspect="1" noChangeArrowheads="1"/>
            </p:cNvSpPr>
            <p:nvPr/>
          </p:nvSpPr>
          <p:spPr bwMode="auto">
            <a:xfrm>
              <a:off x="4800" y="2256"/>
              <a:ext cx="662" cy="783"/>
            </a:xfrm>
            <a:prstGeom prst="irregularSeal1">
              <a:avLst/>
            </a:prstGeom>
            <a:noFill/>
            <a:ln w="127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 name="Line 19"/>
            <p:cNvSpPr>
              <a:spLocks noChangeShapeType="1"/>
            </p:cNvSpPr>
            <p:nvPr/>
          </p:nvSpPr>
          <p:spPr bwMode="auto">
            <a:xfrm>
              <a:off x="4992" y="2640"/>
              <a:ext cx="288" cy="0"/>
            </a:xfrm>
            <a:prstGeom prst="line">
              <a:avLst/>
            </a:prstGeom>
            <a:noFill/>
            <a:ln w="381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73" name="Group 25"/>
          <p:cNvGrpSpPr>
            <a:grpSpLocks/>
          </p:cNvGrpSpPr>
          <p:nvPr/>
        </p:nvGrpSpPr>
        <p:grpSpPr bwMode="auto">
          <a:xfrm>
            <a:off x="6324600" y="1652588"/>
            <a:ext cx="1050925" cy="1243012"/>
            <a:chOff x="336" y="3249"/>
            <a:chExt cx="662" cy="783"/>
          </a:xfrm>
        </p:grpSpPr>
        <p:sp>
          <p:nvSpPr>
            <p:cNvPr id="2071" name="AutoShape 23"/>
            <p:cNvSpPr>
              <a:spLocks noChangeAspect="1" noChangeArrowheads="1"/>
            </p:cNvSpPr>
            <p:nvPr/>
          </p:nvSpPr>
          <p:spPr bwMode="auto">
            <a:xfrm>
              <a:off x="336" y="3249"/>
              <a:ext cx="662" cy="783"/>
            </a:xfrm>
            <a:prstGeom prst="irregularSeal1">
              <a:avLst/>
            </a:prstGeom>
            <a:noFill/>
            <a:ln w="127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2" name="Line 24"/>
            <p:cNvSpPr>
              <a:spLocks noChangeShapeType="1"/>
            </p:cNvSpPr>
            <p:nvPr/>
          </p:nvSpPr>
          <p:spPr bwMode="auto">
            <a:xfrm flipH="1">
              <a:off x="576" y="3537"/>
              <a:ext cx="192" cy="192"/>
            </a:xfrm>
            <a:prstGeom prst="line">
              <a:avLst/>
            </a:prstGeom>
            <a:noFill/>
            <a:ln w="381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076" name="Line 28"/>
          <p:cNvSpPr>
            <a:spLocks noChangeShapeType="1"/>
          </p:cNvSpPr>
          <p:nvPr/>
        </p:nvSpPr>
        <p:spPr bwMode="auto">
          <a:xfrm>
            <a:off x="4800600" y="1600200"/>
            <a:ext cx="1295400" cy="0"/>
          </a:xfrm>
          <a:prstGeom prst="line">
            <a:avLst/>
          </a:prstGeom>
          <a:noFill/>
          <a:ln w="1270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7" name="Rectangle 29"/>
          <p:cNvSpPr>
            <a:spLocks noGrp="1" noChangeArrowheads="1"/>
          </p:cNvSpPr>
          <p:nvPr/>
        </p:nvSpPr>
        <p:spPr bwMode="auto">
          <a:xfrm>
            <a:off x="152400" y="58674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dirty="0" smtClean="0">
                <a:cs typeface="ＭＳ Ｐゴシック" charset="0"/>
              </a:rPr>
              <a:t>Collaborators:  Jim Harrington, Mark </a:t>
            </a:r>
            <a:r>
              <a:rPr lang="en-US" dirty="0">
                <a:cs typeface="ＭＳ Ｐゴシック" charset="0"/>
              </a:rPr>
              <a:t>M. </a:t>
            </a:r>
            <a:r>
              <a:rPr lang="en-US" dirty="0" smtClean="0">
                <a:cs typeface="ＭＳ Ｐゴシック" charset="0"/>
              </a:rPr>
              <a:t>Wilde, Andreas Winter</a:t>
            </a:r>
            <a:endParaRPr lang="en-US"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143000"/>
          </a:xfrm>
        </p:spPr>
        <p:txBody>
          <a:bodyPr/>
          <a:lstStyle/>
          <a:p>
            <a:r>
              <a:rPr lang="en-US"/>
              <a:t>Distinguishing Arbitrary States</a:t>
            </a:r>
          </a:p>
        </p:txBody>
      </p:sp>
      <p:sp>
        <p:nvSpPr>
          <p:cNvPr id="15363" name="Rectangle 3"/>
          <p:cNvSpPr>
            <a:spLocks noGrp="1" noChangeArrowheads="1"/>
          </p:cNvSpPr>
          <p:nvPr>
            <p:ph type="body" idx="1"/>
          </p:nvPr>
        </p:nvSpPr>
        <p:spPr>
          <a:xfrm>
            <a:off x="609600" y="4038600"/>
            <a:ext cx="7772400" cy="1371600"/>
          </a:xfrm>
        </p:spPr>
        <p:txBody>
          <a:bodyPr/>
          <a:lstStyle/>
          <a:p>
            <a:pPr>
              <a:lnSpc>
                <a:spcPct val="90000"/>
              </a:lnSpc>
            </a:pPr>
            <a:r>
              <a:rPr lang="en-US" sz="2800" dirty="0"/>
              <a:t>We can </a:t>
            </a:r>
            <a:r>
              <a:rPr lang="en-US" sz="2800" dirty="0" smtClean="0"/>
              <a:t>perfectly distinguish an </a:t>
            </a:r>
            <a:r>
              <a:rPr lang="en-US" sz="2800" dirty="0"/>
              <a:t>arbitrary set of (in general </a:t>
            </a:r>
            <a:r>
              <a:rPr lang="en-US" sz="2800" dirty="0" err="1"/>
              <a:t>nonorthogonal</a:t>
            </a:r>
            <a:r>
              <a:rPr lang="en-US" sz="2800" dirty="0"/>
              <a:t>) </a:t>
            </a:r>
            <a:r>
              <a:rPr lang="en-US" sz="2800" dirty="0" smtClean="0"/>
              <a:t>states using DCTCs:        .</a:t>
            </a:r>
            <a:endParaRPr lang="en-US" sz="2800" dirty="0"/>
          </a:p>
          <a:p>
            <a:pPr>
              <a:lnSpc>
                <a:spcPct val="90000"/>
              </a:lnSpc>
            </a:pPr>
            <a:r>
              <a:rPr lang="en-US" sz="2800" dirty="0"/>
              <a:t>This will break any QKD protocol that relies on </a:t>
            </a:r>
            <a:r>
              <a:rPr lang="en-US" sz="2800" dirty="0" err="1"/>
              <a:t>nonorthogonality</a:t>
            </a:r>
            <a:r>
              <a:rPr lang="en-US" sz="2800" dirty="0"/>
              <a:t>; it also allows a single q-bit to carry an arbitrary amount of information.</a:t>
            </a:r>
          </a:p>
        </p:txBody>
      </p:sp>
      <p:sp>
        <p:nvSpPr>
          <p:cNvPr id="15364" name="Oval 4"/>
          <p:cNvSpPr>
            <a:spLocks noChangeArrowheads="1"/>
          </p:cNvSpPr>
          <p:nvPr/>
        </p:nvSpPr>
        <p:spPr bwMode="auto">
          <a:xfrm>
            <a:off x="5581650" y="1676400"/>
            <a:ext cx="609600" cy="1524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65" name="Line 5"/>
          <p:cNvSpPr>
            <a:spLocks noChangeShapeType="1"/>
          </p:cNvSpPr>
          <p:nvPr/>
        </p:nvSpPr>
        <p:spPr bwMode="auto">
          <a:xfrm>
            <a:off x="3463925" y="1143000"/>
            <a:ext cx="0" cy="25146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66" name="Text Box 6"/>
          <p:cNvSpPr txBox="1">
            <a:spLocks noChangeArrowheads="1"/>
          </p:cNvSpPr>
          <p:nvPr/>
        </p:nvSpPr>
        <p:spPr bwMode="auto">
          <a:xfrm>
            <a:off x="3168650" y="3657600"/>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8000"/>
                </a:solidFill>
              </a:rPr>
              <a:t>system</a:t>
            </a:r>
            <a:endParaRPr lang="en-US"/>
          </a:p>
        </p:txBody>
      </p:sp>
      <p:sp>
        <p:nvSpPr>
          <p:cNvPr id="15367" name="Text Box 7"/>
          <p:cNvSpPr txBox="1">
            <a:spLocks noChangeArrowheads="1"/>
          </p:cNvSpPr>
          <p:nvPr/>
        </p:nvSpPr>
        <p:spPr bwMode="auto">
          <a:xfrm>
            <a:off x="5715000" y="33528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0000"/>
                </a:solidFill>
              </a:rPr>
              <a:t> CTC</a:t>
            </a:r>
            <a:endParaRPr lang="en-US"/>
          </a:p>
        </p:txBody>
      </p:sp>
      <p:sp>
        <p:nvSpPr>
          <p:cNvPr id="15368" name="Line 8"/>
          <p:cNvSpPr>
            <a:spLocks noChangeShapeType="1"/>
          </p:cNvSpPr>
          <p:nvPr/>
        </p:nvSpPr>
        <p:spPr bwMode="auto">
          <a:xfrm>
            <a:off x="2454275" y="3505200"/>
            <a:ext cx="914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69" name="Line 9"/>
          <p:cNvSpPr>
            <a:spLocks noChangeShapeType="1"/>
          </p:cNvSpPr>
          <p:nvPr/>
        </p:nvSpPr>
        <p:spPr bwMode="auto">
          <a:xfrm>
            <a:off x="6267450" y="3200400"/>
            <a:ext cx="91440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70" name="Line 10"/>
          <p:cNvSpPr>
            <a:spLocks noChangeShapeType="1"/>
          </p:cNvSpPr>
          <p:nvPr/>
        </p:nvSpPr>
        <p:spPr bwMode="auto">
          <a:xfrm>
            <a:off x="2454275" y="1295400"/>
            <a:ext cx="914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71" name="Line 11"/>
          <p:cNvSpPr>
            <a:spLocks noChangeShapeType="1"/>
          </p:cNvSpPr>
          <p:nvPr/>
        </p:nvSpPr>
        <p:spPr bwMode="auto">
          <a:xfrm>
            <a:off x="6267450" y="1676400"/>
            <a:ext cx="91440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5372" name="Object 12"/>
          <p:cNvGraphicFramePr>
            <a:graphicFrameLocks noChangeAspect="1"/>
          </p:cNvGraphicFramePr>
          <p:nvPr/>
        </p:nvGraphicFramePr>
        <p:xfrm>
          <a:off x="1768475" y="3200400"/>
          <a:ext cx="673100" cy="558800"/>
        </p:xfrm>
        <a:graphic>
          <a:graphicData uri="http://schemas.openxmlformats.org/presentationml/2006/ole">
            <mc:AlternateContent xmlns:mc="http://schemas.openxmlformats.org/markup-compatibility/2006">
              <mc:Choice xmlns:v="urn:schemas-microsoft-com:vml" Requires="v">
                <p:oleObj spid="_x0000_s15673" name="Equation" r:id="rId4" imgW="673100" imgH="558800" progId="Equation.DSMT4">
                  <p:embed/>
                </p:oleObj>
              </mc:Choice>
              <mc:Fallback>
                <p:oleObj name="Equation" r:id="rId4" imgW="673100" imgH="5588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475" y="3200400"/>
                        <a:ext cx="673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73" name="Object 13"/>
          <p:cNvGraphicFramePr>
            <a:graphicFrameLocks noChangeAspect="1"/>
          </p:cNvGraphicFramePr>
          <p:nvPr/>
        </p:nvGraphicFramePr>
        <p:xfrm>
          <a:off x="1711325" y="990600"/>
          <a:ext cx="787400" cy="558800"/>
        </p:xfrm>
        <a:graphic>
          <a:graphicData uri="http://schemas.openxmlformats.org/presentationml/2006/ole">
            <mc:AlternateContent xmlns:mc="http://schemas.openxmlformats.org/markup-compatibility/2006">
              <mc:Choice xmlns:v="urn:schemas-microsoft-com:vml" Requires="v">
                <p:oleObj spid="_x0000_s15674" name="Equation" r:id="rId6" imgW="787400" imgH="558800" progId="Equation.DSMT4">
                  <p:embed/>
                </p:oleObj>
              </mc:Choice>
              <mc:Fallback>
                <p:oleObj name="Equation" r:id="rId6" imgW="787400" imgH="5588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1325" y="990600"/>
                        <a:ext cx="787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74" name="Object 14"/>
          <p:cNvGraphicFramePr>
            <a:graphicFrameLocks noChangeAspect="1"/>
          </p:cNvGraphicFramePr>
          <p:nvPr/>
        </p:nvGraphicFramePr>
        <p:xfrm>
          <a:off x="7219950" y="1371600"/>
          <a:ext cx="647700" cy="508000"/>
        </p:xfrm>
        <a:graphic>
          <a:graphicData uri="http://schemas.openxmlformats.org/presentationml/2006/ole">
            <mc:AlternateContent xmlns:mc="http://schemas.openxmlformats.org/markup-compatibility/2006">
              <mc:Choice xmlns:v="urn:schemas-microsoft-com:vml" Requires="v">
                <p:oleObj spid="_x0000_s15675" name="Equation" r:id="rId8" imgW="647700" imgH="508000" progId="Equation.DSMT4">
                  <p:embed/>
                </p:oleObj>
              </mc:Choice>
              <mc:Fallback>
                <p:oleObj name="Equation" r:id="rId8" imgW="647700" imgH="50800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9950" y="1371600"/>
                        <a:ext cx="647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75" name="Object 15"/>
          <p:cNvGraphicFramePr>
            <a:graphicFrameLocks noChangeAspect="1"/>
          </p:cNvGraphicFramePr>
          <p:nvPr/>
        </p:nvGraphicFramePr>
        <p:xfrm>
          <a:off x="7219950" y="2895600"/>
          <a:ext cx="647700" cy="508000"/>
        </p:xfrm>
        <a:graphic>
          <a:graphicData uri="http://schemas.openxmlformats.org/presentationml/2006/ole">
            <mc:AlternateContent xmlns:mc="http://schemas.openxmlformats.org/markup-compatibility/2006">
              <mc:Choice xmlns:v="urn:schemas-microsoft-com:vml" Requires="v">
                <p:oleObj spid="_x0000_s15676" name="Equation" r:id="rId10" imgW="647700" imgH="508000" progId="Equation.DSMT4">
                  <p:embed/>
                </p:oleObj>
              </mc:Choice>
              <mc:Fallback>
                <p:oleObj name="Equation" r:id="rId10" imgW="647700" imgH="508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9950" y="2895600"/>
                        <a:ext cx="647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76" name="Line 16"/>
          <p:cNvSpPr>
            <a:spLocks noChangeShapeType="1"/>
          </p:cNvSpPr>
          <p:nvPr/>
        </p:nvSpPr>
        <p:spPr bwMode="auto">
          <a:xfrm flipV="1">
            <a:off x="1254125" y="1143000"/>
            <a:ext cx="0" cy="2438400"/>
          </a:xfrm>
          <a:prstGeom prst="line">
            <a:avLst/>
          </a:prstGeom>
          <a:noFill/>
          <a:ln w="19050" cap="rnd">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77" name="Text Box 17"/>
          <p:cNvSpPr txBox="1">
            <a:spLocks noChangeArrowheads="1"/>
          </p:cNvSpPr>
          <p:nvPr/>
        </p:nvSpPr>
        <p:spPr bwMode="auto">
          <a:xfrm rot="16200000">
            <a:off x="736601" y="2133600"/>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time</a:t>
            </a:r>
            <a:endParaRPr lang="en-US"/>
          </a:p>
        </p:txBody>
      </p:sp>
      <p:sp>
        <p:nvSpPr>
          <p:cNvPr id="15378" name="Line 18"/>
          <p:cNvSpPr>
            <a:spLocks noChangeShapeType="1"/>
          </p:cNvSpPr>
          <p:nvPr/>
        </p:nvSpPr>
        <p:spPr bwMode="auto">
          <a:xfrm>
            <a:off x="3448050" y="2692400"/>
            <a:ext cx="21336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79" name="Text Box 19"/>
          <p:cNvSpPr txBox="1">
            <a:spLocks noChangeArrowheads="1"/>
          </p:cNvSpPr>
          <p:nvPr/>
        </p:nvSpPr>
        <p:spPr bwMode="auto">
          <a:xfrm>
            <a:off x="4152900" y="26289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SWAP</a:t>
            </a:r>
            <a:endParaRPr lang="en-US"/>
          </a:p>
        </p:txBody>
      </p:sp>
      <p:sp>
        <p:nvSpPr>
          <p:cNvPr id="15380" name="Rectangle 20"/>
          <p:cNvSpPr>
            <a:spLocks noChangeArrowheads="1"/>
          </p:cNvSpPr>
          <p:nvPr/>
        </p:nvSpPr>
        <p:spPr bwMode="auto">
          <a:xfrm>
            <a:off x="3219450" y="1828800"/>
            <a:ext cx="2819400" cy="12192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82" name="Line 22"/>
          <p:cNvSpPr>
            <a:spLocks noChangeShapeType="1"/>
          </p:cNvSpPr>
          <p:nvPr/>
        </p:nvSpPr>
        <p:spPr bwMode="auto">
          <a:xfrm>
            <a:off x="3524250" y="2209800"/>
            <a:ext cx="2184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83" name="Rectangle 23"/>
          <p:cNvSpPr>
            <a:spLocks noChangeArrowheads="1"/>
          </p:cNvSpPr>
          <p:nvPr/>
        </p:nvSpPr>
        <p:spPr bwMode="auto">
          <a:xfrm>
            <a:off x="5403850" y="1917700"/>
            <a:ext cx="558800" cy="609600"/>
          </a:xfrm>
          <a:prstGeom prst="rect">
            <a:avLst/>
          </a:prstGeom>
          <a:solidFill>
            <a:srgbClr val="E6E6E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i="1"/>
              <a:t>U</a:t>
            </a:r>
            <a:r>
              <a:rPr lang="en-US" i="1" baseline="-25000"/>
              <a:t>k</a:t>
            </a:r>
            <a:endParaRPr lang="en-US" i="1"/>
          </a:p>
        </p:txBody>
      </p:sp>
      <p:sp>
        <p:nvSpPr>
          <p:cNvPr id="15386" name="Oval 26"/>
          <p:cNvSpPr>
            <a:spLocks noChangeArrowheads="1"/>
          </p:cNvSpPr>
          <p:nvPr/>
        </p:nvSpPr>
        <p:spPr bwMode="auto">
          <a:xfrm>
            <a:off x="3143250" y="1905000"/>
            <a:ext cx="609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5387" name="Object 27"/>
          <p:cNvGraphicFramePr>
            <a:graphicFrameLocks noChangeAspect="1"/>
          </p:cNvGraphicFramePr>
          <p:nvPr/>
        </p:nvGraphicFramePr>
        <p:xfrm>
          <a:off x="3295650" y="2057400"/>
          <a:ext cx="244475" cy="298450"/>
        </p:xfrm>
        <a:graphic>
          <a:graphicData uri="http://schemas.openxmlformats.org/presentationml/2006/ole">
            <mc:AlternateContent xmlns:mc="http://schemas.openxmlformats.org/markup-compatibility/2006">
              <mc:Choice xmlns:v="urn:schemas-microsoft-com:vml" Requires="v">
                <p:oleObj spid="_x0000_s15677" name="Equation" r:id="rId12" imgW="114300" imgH="139700" progId="Equation.3">
                  <p:embed/>
                </p:oleObj>
              </mc:Choice>
              <mc:Fallback>
                <p:oleObj name="Equation" r:id="rId12" imgW="114300" imgH="13970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5650" y="2057400"/>
                        <a:ext cx="2444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88" name="Object 28"/>
          <p:cNvGraphicFramePr>
            <a:graphicFrameLocks noChangeAspect="1"/>
          </p:cNvGraphicFramePr>
          <p:nvPr>
            <p:extLst>
              <p:ext uri="{D42A27DB-BD31-4B8C-83A1-F6EECF244321}">
                <p14:modId xmlns:p14="http://schemas.microsoft.com/office/powerpoint/2010/main" val="3127833642"/>
              </p:ext>
            </p:extLst>
          </p:nvPr>
        </p:nvGraphicFramePr>
        <p:xfrm>
          <a:off x="7391400" y="4495800"/>
          <a:ext cx="730250" cy="423863"/>
        </p:xfrm>
        <a:graphic>
          <a:graphicData uri="http://schemas.openxmlformats.org/presentationml/2006/ole">
            <mc:AlternateContent xmlns:mc="http://schemas.openxmlformats.org/markup-compatibility/2006">
              <mc:Choice xmlns:v="urn:schemas-microsoft-com:vml" Requires="v">
                <p:oleObj spid="_x0000_s15678" name="Equation" r:id="rId14" imgW="393700" imgH="228600" progId="Equation.3">
                  <p:embed/>
                </p:oleObj>
              </mc:Choice>
              <mc:Fallback>
                <p:oleObj name="Equation" r:id="rId14" imgW="393700" imgH="22860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1400" y="4495800"/>
                        <a:ext cx="7302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89" name="Object 29"/>
          <p:cNvGraphicFramePr>
            <a:graphicFrameLocks noChangeAspect="1"/>
          </p:cNvGraphicFramePr>
          <p:nvPr/>
        </p:nvGraphicFramePr>
        <p:xfrm>
          <a:off x="3810000" y="990600"/>
          <a:ext cx="2286000" cy="685800"/>
        </p:xfrm>
        <a:graphic>
          <a:graphicData uri="http://schemas.openxmlformats.org/presentationml/2006/ole">
            <mc:AlternateContent xmlns:mc="http://schemas.openxmlformats.org/markup-compatibility/2006">
              <mc:Choice xmlns:v="urn:schemas-microsoft-com:vml" Requires="v">
                <p:oleObj spid="_x0000_s15679" name="Equation" r:id="rId16" imgW="1143000" imgH="342900" progId="Equation.3">
                  <p:embed/>
                </p:oleObj>
              </mc:Choice>
              <mc:Fallback>
                <p:oleObj name="Equation" r:id="rId16" imgW="1143000" imgH="342900" progId="Equation.3">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000" y="990600"/>
                        <a:ext cx="228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90" name="Object 30"/>
          <p:cNvGraphicFramePr>
            <a:graphicFrameLocks noChangeAspect="1"/>
          </p:cNvGraphicFramePr>
          <p:nvPr/>
        </p:nvGraphicFramePr>
        <p:xfrm>
          <a:off x="6629400" y="1981200"/>
          <a:ext cx="1600200" cy="984250"/>
        </p:xfrm>
        <a:graphic>
          <a:graphicData uri="http://schemas.openxmlformats.org/presentationml/2006/ole">
            <mc:AlternateContent xmlns:mc="http://schemas.openxmlformats.org/markup-compatibility/2006">
              <mc:Choice xmlns:v="urn:schemas-microsoft-com:vml" Requires="v">
                <p:oleObj spid="_x0000_s15680" name="Equation" r:id="rId18" imgW="825500" imgH="508000" progId="Equation.3">
                  <p:embed/>
                </p:oleObj>
              </mc:Choice>
              <mc:Fallback>
                <p:oleObj name="Equation" r:id="rId18" imgW="825500" imgH="508000" progId="Equation.3">
                  <p:embed/>
                  <p:pic>
                    <p:nvPicPr>
                      <p:cNvPr id="0"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9400" y="1981200"/>
                        <a:ext cx="16002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 name="Rectangle 7"/>
          <p:cNvSpPr>
            <a:spLocks noChangeArrowheads="1"/>
          </p:cNvSpPr>
          <p:nvPr/>
        </p:nvSpPr>
        <p:spPr bwMode="auto">
          <a:xfrm>
            <a:off x="228600" y="6248400"/>
            <a:ext cx="3891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smtClean="0">
                <a:latin typeface="Arial" charset="0"/>
              </a:rPr>
              <a:t>Brun, Harrington and Wilde, PRL 102, 210402 (2009).</a:t>
            </a:r>
            <a:endParaRPr lang="en-US" sz="12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Infinite channel capacity</a:t>
            </a:r>
          </a:p>
        </p:txBody>
      </p:sp>
      <p:sp>
        <p:nvSpPr>
          <p:cNvPr id="19459" name="Rectangle 3"/>
          <p:cNvSpPr>
            <a:spLocks noGrp="1" noChangeArrowheads="1"/>
          </p:cNvSpPr>
          <p:nvPr>
            <p:ph type="body" idx="1"/>
          </p:nvPr>
        </p:nvSpPr>
        <p:spPr>
          <a:xfrm>
            <a:off x="685800" y="1981200"/>
            <a:ext cx="7924800" cy="4343400"/>
          </a:xfrm>
        </p:spPr>
        <p:txBody>
          <a:bodyPr/>
          <a:lstStyle/>
          <a:p>
            <a:r>
              <a:rPr lang="en-US"/>
              <a:t>To make a single quantum bit carry </a:t>
            </a:r>
            <a:r>
              <a:rPr lang="en-US" i="1"/>
              <a:t>n</a:t>
            </a:r>
            <a:r>
              <a:rPr lang="en-US"/>
              <a:t> bits of information, choose 2</a:t>
            </a:r>
            <a:r>
              <a:rPr lang="en-US" i="1" baseline="30000"/>
              <a:t>n</a:t>
            </a:r>
            <a:r>
              <a:rPr lang="en-US"/>
              <a:t> nonorthogonal states:</a:t>
            </a:r>
          </a:p>
          <a:p>
            <a:endParaRPr lang="en-US"/>
          </a:p>
          <a:p>
            <a:r>
              <a:rPr lang="en-US"/>
              <a:t>Alice encodes her </a:t>
            </a:r>
            <a:r>
              <a:rPr lang="en-US" i="1"/>
              <a:t>n</a:t>
            </a:r>
            <a:r>
              <a:rPr lang="en-US"/>
              <a:t>-bit message by selecting one of these states and sending it to Bob.  Using a DCTC, he can determine which state was sent and extract </a:t>
            </a:r>
            <a:r>
              <a:rPr lang="en-US" i="1"/>
              <a:t>n</a:t>
            </a:r>
            <a:r>
              <a:rPr lang="en-US"/>
              <a:t> bits of information, where in principle </a:t>
            </a:r>
            <a:r>
              <a:rPr lang="en-US" i="1"/>
              <a:t>n</a:t>
            </a:r>
            <a:r>
              <a:rPr lang="en-US"/>
              <a:t> is arbitrarily large.</a:t>
            </a:r>
          </a:p>
        </p:txBody>
      </p:sp>
      <p:graphicFrame>
        <p:nvGraphicFramePr>
          <p:cNvPr id="19460" name="Object 4"/>
          <p:cNvGraphicFramePr>
            <a:graphicFrameLocks noChangeAspect="1"/>
          </p:cNvGraphicFramePr>
          <p:nvPr/>
        </p:nvGraphicFramePr>
        <p:xfrm>
          <a:off x="2743200" y="3121025"/>
          <a:ext cx="2743200" cy="584200"/>
        </p:xfrm>
        <a:graphic>
          <a:graphicData uri="http://schemas.openxmlformats.org/presentationml/2006/ole">
            <mc:AlternateContent xmlns:mc="http://schemas.openxmlformats.org/markup-compatibility/2006">
              <mc:Choice xmlns:v="urn:schemas-microsoft-com:vml" Requires="v">
                <p:oleObj spid="_x0000_s19498" name="Equation" r:id="rId4" imgW="1193800" imgH="254000" progId="Equation.3">
                  <p:embed/>
                </p:oleObj>
              </mc:Choice>
              <mc:Fallback>
                <p:oleObj name="Equation" r:id="rId4" imgW="1193800" imgH="254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121025"/>
                        <a:ext cx="2743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Arbitrarily Good Cloning</a:t>
            </a:r>
            <a:endParaRPr lang="en-US" dirty="0"/>
          </a:p>
        </p:txBody>
      </p:sp>
      <p:sp>
        <p:nvSpPr>
          <p:cNvPr id="3" name="Content Placeholder 2"/>
          <p:cNvSpPr>
            <a:spLocks noGrp="1"/>
          </p:cNvSpPr>
          <p:nvPr>
            <p:ph idx="1"/>
          </p:nvPr>
        </p:nvSpPr>
        <p:spPr/>
        <p:txBody>
          <a:bodyPr/>
          <a:lstStyle/>
          <a:p>
            <a:r>
              <a:rPr lang="en-US" dirty="0" smtClean="0"/>
              <a:t>The ability to distinguish an arbitrary set of states suggests that DCTCs might also be able to </a:t>
            </a:r>
            <a:r>
              <a:rPr lang="en-US" i="1" dirty="0" smtClean="0"/>
              <a:t>clone</a:t>
            </a:r>
            <a:r>
              <a:rPr lang="en-US" dirty="0" smtClean="0"/>
              <a:t> any given state to arbitrary accuracy.</a:t>
            </a:r>
          </a:p>
          <a:p>
            <a:r>
              <a:rPr lang="en-US" dirty="0" smtClean="0"/>
              <a:t>This doesn’t follow immediately—in the distinguishability protocol, the set of states was known ahead of time.  In cloning, the state is arbitrary.</a:t>
            </a:r>
            <a:endParaRPr lang="en-US" dirty="0"/>
          </a:p>
        </p:txBody>
      </p:sp>
      <p:sp>
        <p:nvSpPr>
          <p:cNvPr id="4" name="Rectangle 7"/>
          <p:cNvSpPr>
            <a:spLocks noChangeArrowheads="1"/>
          </p:cNvSpPr>
          <p:nvPr/>
        </p:nvSpPr>
        <p:spPr bwMode="auto">
          <a:xfrm>
            <a:off x="184150" y="127000"/>
            <a:ext cx="3007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smtClean="0">
                <a:latin typeface="Arial" charset="0"/>
              </a:rPr>
              <a:t>Brun, Wilde and Winter, arXiv:1306.1795.</a:t>
            </a:r>
            <a:endParaRPr lang="en-US" sz="1200" dirty="0">
              <a:latin typeface="Arial" charset="0"/>
            </a:endParaRPr>
          </a:p>
        </p:txBody>
      </p:sp>
    </p:spTree>
    <p:extLst>
      <p:ext uri="{BB962C8B-B14F-4D97-AF65-F5344CB8AC3E}">
        <p14:creationId xmlns:p14="http://schemas.microsoft.com/office/powerpoint/2010/main" val="93260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715000"/>
          </a:xfrm>
        </p:spPr>
        <p:txBody>
          <a:bodyPr/>
          <a:lstStyle/>
          <a:p>
            <a:r>
              <a:rPr lang="en-US" dirty="0" smtClean="0"/>
              <a:t>A natural approach to try would be to choose a set such as an </a:t>
            </a:r>
            <a:r>
              <a:rPr lang="en-US" dirty="0" err="1" smtClean="0"/>
              <a:t>ε</a:t>
            </a:r>
            <a:r>
              <a:rPr lang="en-US" dirty="0" smtClean="0"/>
              <a:t>-net of states and run the distinguishability protocol for this set.  One would then make some kind of </a:t>
            </a:r>
            <a:r>
              <a:rPr lang="en-US" i="1" dirty="0" smtClean="0"/>
              <a:t>locality</a:t>
            </a:r>
            <a:r>
              <a:rPr lang="en-US" dirty="0" smtClean="0"/>
              <a:t> or </a:t>
            </a:r>
            <a:r>
              <a:rPr lang="en-US" i="1" dirty="0" smtClean="0"/>
              <a:t>continuity</a:t>
            </a:r>
            <a:r>
              <a:rPr lang="en-US" dirty="0" smtClean="0"/>
              <a:t> argument that initial states </a:t>
            </a:r>
            <a:r>
              <a:rPr lang="en-US" i="1" dirty="0" smtClean="0"/>
              <a:t>not</a:t>
            </a:r>
            <a:r>
              <a:rPr lang="en-US" dirty="0" smtClean="0"/>
              <a:t> in the net should be measured with high probability as a nearby state.</a:t>
            </a:r>
          </a:p>
          <a:p>
            <a:r>
              <a:rPr lang="en-US" dirty="0" smtClean="0"/>
              <a:t>Working out simple examples seems to bear this out, but it has been difficult to prove that it works in generality.  Instead, we have produced a cloning procedure with a different structure.</a:t>
            </a:r>
            <a:endParaRPr lang="en-US" dirty="0"/>
          </a:p>
        </p:txBody>
      </p:sp>
    </p:spTree>
    <p:extLst>
      <p:ext uri="{BB962C8B-B14F-4D97-AF65-F5344CB8AC3E}">
        <p14:creationId xmlns:p14="http://schemas.microsoft.com/office/powerpoint/2010/main" val="419874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Meeting yourself in a bar</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The trick is to use the fact that a DCTC allows you to create many </a:t>
            </a:r>
            <a:r>
              <a:rPr lang="en-US" i="1" dirty="0" smtClean="0"/>
              <a:t>temporary</a:t>
            </a:r>
            <a:r>
              <a:rPr lang="en-US" dirty="0" smtClean="0"/>
              <a:t> perfect clones of a system.</a:t>
            </a:r>
          </a:p>
          <a:p>
            <a:endParaRPr lang="en-US" dirty="0" smtClean="0"/>
          </a:p>
          <a:p>
            <a:r>
              <a:rPr lang="en-US" dirty="0" smtClean="0"/>
              <a:t>The unitary that does this is a cyclic shift.</a:t>
            </a:r>
          </a:p>
          <a:p>
            <a:r>
              <a:rPr lang="en-US" dirty="0" smtClean="0"/>
              <a:t>If one could extract information from these clones before they disappear, without disrupting the cyclic shift solution, would would have a cloner.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99382277"/>
              </p:ext>
            </p:extLst>
          </p:nvPr>
        </p:nvGraphicFramePr>
        <p:xfrm>
          <a:off x="2514600" y="3276600"/>
          <a:ext cx="3657600" cy="457200"/>
        </p:xfrm>
        <a:graphic>
          <a:graphicData uri="http://schemas.openxmlformats.org/presentationml/2006/ole">
            <mc:AlternateContent xmlns:mc="http://schemas.openxmlformats.org/markup-compatibility/2006">
              <mc:Choice xmlns:v="urn:schemas-microsoft-com:vml" Requires="v">
                <p:oleObj spid="_x0000_s1055" name="Equation" r:id="rId3" imgW="1524000" imgH="190500" progId="Equation.3">
                  <p:embed/>
                </p:oleObj>
              </mc:Choice>
              <mc:Fallback>
                <p:oleObj name="Equation" r:id="rId3" imgW="1524000" imgH="190500" progId="Equation.3">
                  <p:embed/>
                  <p:pic>
                    <p:nvPicPr>
                      <p:cNvPr id="0" name=""/>
                      <p:cNvPicPr/>
                      <p:nvPr/>
                    </p:nvPicPr>
                    <p:blipFill>
                      <a:blip r:embed="rId4"/>
                      <a:stretch>
                        <a:fillRect/>
                      </a:stretch>
                    </p:blipFill>
                    <p:spPr>
                      <a:xfrm>
                        <a:off x="2514600" y="3276600"/>
                        <a:ext cx="3657600" cy="457200"/>
                      </a:xfrm>
                      <a:prstGeom prst="rect">
                        <a:avLst/>
                      </a:prstGeom>
                    </p:spPr>
                  </p:pic>
                </p:oleObj>
              </mc:Fallback>
            </mc:AlternateContent>
          </a:graphicData>
        </a:graphic>
      </p:graphicFrame>
    </p:spTree>
    <p:extLst>
      <p:ext uri="{BB962C8B-B14F-4D97-AF65-F5344CB8AC3E}">
        <p14:creationId xmlns:p14="http://schemas.microsoft.com/office/powerpoint/2010/main" val="45844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86400"/>
          </a:xfrm>
        </p:spPr>
        <p:txBody>
          <a:bodyPr/>
          <a:lstStyle/>
          <a:p>
            <a:r>
              <a:rPr lang="en-US" dirty="0" smtClean="0"/>
              <a:t>It turns out that if the state is diagonal in a known basis, we can do this:</a:t>
            </a:r>
          </a:p>
          <a:p>
            <a:pPr marL="0" indent="0">
              <a:buNone/>
            </a:pPr>
            <a:endParaRPr lang="en-US" dirty="0"/>
          </a:p>
          <a:p>
            <a:r>
              <a:rPr lang="en-US" dirty="0" smtClean="0"/>
              <a:t>We can think of this as cloning a classical probability distribution.</a:t>
            </a:r>
          </a:p>
          <a:p>
            <a:r>
              <a:rPr lang="en-US" dirty="0" smtClean="0"/>
              <a:t>If it is </a:t>
            </a:r>
            <a:r>
              <a:rPr lang="en-US" i="1" dirty="0" smtClean="0"/>
              <a:t>not</a:t>
            </a:r>
            <a:r>
              <a:rPr lang="en-US" dirty="0" smtClean="0"/>
              <a:t>, we can project it into a diagonal state in a given basis, and then clone the resulting distribution.</a:t>
            </a:r>
          </a:p>
          <a:p>
            <a:r>
              <a:rPr lang="en-US" dirty="0" smtClean="0"/>
              <a:t>But to clone an arbitrary state requires measuring in </a:t>
            </a:r>
            <a:r>
              <a:rPr lang="en-US" i="1" dirty="0" smtClean="0"/>
              <a:t>different</a:t>
            </a:r>
            <a:r>
              <a:rPr lang="en-US" dirty="0" smtClean="0"/>
              <a:t> bases.  Trying to do this disrupts the cyclic shift solution.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86800163"/>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35896"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59538272"/>
              </p:ext>
            </p:extLst>
          </p:nvPr>
        </p:nvGraphicFramePr>
        <p:xfrm>
          <a:off x="1600200" y="1752600"/>
          <a:ext cx="5608638" cy="884238"/>
        </p:xfrm>
        <a:graphic>
          <a:graphicData uri="http://schemas.openxmlformats.org/presentationml/2006/ole">
            <mc:AlternateContent xmlns:mc="http://schemas.openxmlformats.org/markup-compatibility/2006">
              <mc:Choice xmlns:v="urn:schemas-microsoft-com:vml" Requires="v">
                <p:oleObj spid="_x0000_s35897" name="Equation" r:id="rId5" imgW="2336800" imgH="368300" progId="Equation.3">
                  <p:embed/>
                </p:oleObj>
              </mc:Choice>
              <mc:Fallback>
                <p:oleObj name="Equation" r:id="rId5" imgW="2336800" imgH="368300" progId="Equation.3">
                  <p:embed/>
                  <p:pic>
                    <p:nvPicPr>
                      <p:cNvPr id="0" name=""/>
                      <p:cNvPicPr/>
                      <p:nvPr/>
                    </p:nvPicPr>
                    <p:blipFill>
                      <a:blip r:embed="rId6"/>
                      <a:stretch>
                        <a:fillRect/>
                      </a:stretch>
                    </p:blipFill>
                    <p:spPr>
                      <a:xfrm>
                        <a:off x="1600200" y="1752600"/>
                        <a:ext cx="5608638" cy="884238"/>
                      </a:xfrm>
                      <a:prstGeom prst="rect">
                        <a:avLst/>
                      </a:prstGeom>
                    </p:spPr>
                  </p:pic>
                </p:oleObj>
              </mc:Fallback>
            </mc:AlternateContent>
          </a:graphicData>
        </a:graphic>
      </p:graphicFrame>
    </p:spTree>
    <p:extLst>
      <p:ext uri="{BB962C8B-B14F-4D97-AF65-F5344CB8AC3E}">
        <p14:creationId xmlns:p14="http://schemas.microsoft.com/office/powerpoint/2010/main" val="216140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5867400"/>
          </a:xfrm>
        </p:spPr>
        <p:txBody>
          <a:bodyPr/>
          <a:lstStyle/>
          <a:p>
            <a:r>
              <a:rPr lang="en-US" dirty="0" smtClean="0"/>
              <a:t>The trick is to first carry out the steps of a generalized measurement:</a:t>
            </a:r>
          </a:p>
          <a:p>
            <a:endParaRPr lang="en-US" dirty="0"/>
          </a:p>
          <a:p>
            <a:r>
              <a:rPr lang="en-US" dirty="0" smtClean="0"/>
              <a:t>After this step, the state is diagonal in a known basis, and can therefore be cloned by the previous argument.</a:t>
            </a:r>
          </a:p>
          <a:p>
            <a:r>
              <a:rPr lang="en-US" dirty="0" smtClean="0"/>
              <a:t>By choosing the POVM elements to be </a:t>
            </a:r>
            <a:r>
              <a:rPr lang="en-US" i="1" dirty="0" err="1" smtClean="0"/>
              <a:t>informationally</a:t>
            </a:r>
            <a:r>
              <a:rPr lang="en-US" i="1" dirty="0" smtClean="0"/>
              <a:t> complete</a:t>
            </a:r>
            <a:r>
              <a:rPr lang="en-US" dirty="0" smtClean="0"/>
              <a:t> we can clone arbitrary states.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6419369"/>
              </p:ext>
            </p:extLst>
          </p:nvPr>
        </p:nvGraphicFramePr>
        <p:xfrm>
          <a:off x="2209800" y="1676400"/>
          <a:ext cx="3475037" cy="884238"/>
        </p:xfrm>
        <a:graphic>
          <a:graphicData uri="http://schemas.openxmlformats.org/presentationml/2006/ole">
            <mc:AlternateContent xmlns:mc="http://schemas.openxmlformats.org/markup-compatibility/2006">
              <mc:Choice xmlns:v="urn:schemas-microsoft-com:vml" Requires="v">
                <p:oleObj spid="_x0000_s36918" name="Equation" r:id="rId3" imgW="1447800" imgH="368300" progId="Equation.3">
                  <p:embed/>
                </p:oleObj>
              </mc:Choice>
              <mc:Fallback>
                <p:oleObj name="Equation" r:id="rId3" imgW="1447800" imgH="368300" progId="Equation.3">
                  <p:embed/>
                  <p:pic>
                    <p:nvPicPr>
                      <p:cNvPr id="0" name=""/>
                      <p:cNvPicPr/>
                      <p:nvPr/>
                    </p:nvPicPr>
                    <p:blipFill>
                      <a:blip r:embed="rId4"/>
                      <a:stretch>
                        <a:fillRect/>
                      </a:stretch>
                    </p:blipFill>
                    <p:spPr>
                      <a:xfrm>
                        <a:off x="2209800" y="1676400"/>
                        <a:ext cx="3475037" cy="8842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77614718"/>
              </p:ext>
            </p:extLst>
          </p:nvPr>
        </p:nvGraphicFramePr>
        <p:xfrm>
          <a:off x="1752600" y="5410200"/>
          <a:ext cx="5900057" cy="1214718"/>
        </p:xfrm>
        <a:graphic>
          <a:graphicData uri="http://schemas.openxmlformats.org/presentationml/2006/ole">
            <mc:AlternateContent xmlns:mc="http://schemas.openxmlformats.org/markup-compatibility/2006">
              <mc:Choice xmlns:v="urn:schemas-microsoft-com:vml" Requires="v">
                <p:oleObj spid="_x0000_s36919" name="Equation" r:id="rId5" imgW="2590800" imgH="533400" progId="Equation.3">
                  <p:embed/>
                </p:oleObj>
              </mc:Choice>
              <mc:Fallback>
                <p:oleObj name="Equation" r:id="rId5" imgW="2590800" imgH="533400" progId="Equation.3">
                  <p:embed/>
                  <p:pic>
                    <p:nvPicPr>
                      <p:cNvPr id="0" name=""/>
                      <p:cNvPicPr/>
                      <p:nvPr/>
                    </p:nvPicPr>
                    <p:blipFill>
                      <a:blip r:embed="rId6"/>
                      <a:stretch>
                        <a:fillRect/>
                      </a:stretch>
                    </p:blipFill>
                    <p:spPr>
                      <a:xfrm>
                        <a:off x="1752600" y="5410200"/>
                        <a:ext cx="5900057" cy="1214718"/>
                      </a:xfrm>
                      <a:prstGeom prst="rect">
                        <a:avLst/>
                      </a:prstGeom>
                    </p:spPr>
                  </p:pic>
                </p:oleObj>
              </mc:Fallback>
            </mc:AlternateContent>
          </a:graphicData>
        </a:graphic>
      </p:graphicFrame>
    </p:spTree>
    <p:extLst>
      <p:ext uri="{BB962C8B-B14F-4D97-AF65-F5344CB8AC3E}">
        <p14:creationId xmlns:p14="http://schemas.microsoft.com/office/powerpoint/2010/main" val="19981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DCTC Cloner</a:t>
            </a:r>
            <a:endParaRPr lang="en-US" dirty="0"/>
          </a:p>
        </p:txBody>
      </p:sp>
      <p:sp>
        <p:nvSpPr>
          <p:cNvPr id="3" name="Content Placeholder 2"/>
          <p:cNvSpPr>
            <a:spLocks noGrp="1"/>
          </p:cNvSpPr>
          <p:nvPr>
            <p:ph idx="1"/>
          </p:nvPr>
        </p:nvSpPr>
        <p:spPr>
          <a:xfrm>
            <a:off x="685800" y="1981200"/>
            <a:ext cx="7772400" cy="762000"/>
          </a:xfrm>
        </p:spPr>
        <p:txBody>
          <a:bodyPr/>
          <a:lstStyle/>
          <a:p>
            <a:r>
              <a:rPr lang="en-US" dirty="0" smtClean="0"/>
              <a:t>Putting this all together gives us our cloner:</a:t>
            </a:r>
            <a:endParaRPr lang="en-US" dirty="0"/>
          </a:p>
        </p:txBody>
      </p:sp>
      <p:pic>
        <p:nvPicPr>
          <p:cNvPr id="4" name="Picture 3" descr="clon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895600"/>
            <a:ext cx="5270500" cy="3416300"/>
          </a:xfrm>
          <a:prstGeom prst="rect">
            <a:avLst/>
          </a:prstGeom>
        </p:spPr>
      </p:pic>
    </p:spTree>
    <p:extLst>
      <p:ext uri="{BB962C8B-B14F-4D97-AF65-F5344CB8AC3E}">
        <p14:creationId xmlns:p14="http://schemas.microsoft.com/office/powerpoint/2010/main" val="240310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143000"/>
          </a:xfrm>
        </p:spPr>
        <p:txBody>
          <a:bodyPr/>
          <a:lstStyle/>
          <a:p>
            <a:r>
              <a:rPr lang="en-US"/>
              <a:t>DCTCs and Many-Worlds</a:t>
            </a:r>
          </a:p>
        </p:txBody>
      </p:sp>
      <p:sp>
        <p:nvSpPr>
          <p:cNvPr id="27651" name="Rectangle 3"/>
          <p:cNvSpPr>
            <a:spLocks noGrp="1" noChangeArrowheads="1"/>
          </p:cNvSpPr>
          <p:nvPr>
            <p:ph type="body" idx="1"/>
          </p:nvPr>
        </p:nvSpPr>
        <p:spPr>
          <a:xfrm>
            <a:off x="685800" y="1219200"/>
            <a:ext cx="7772400" cy="4876800"/>
          </a:xfrm>
        </p:spPr>
        <p:txBody>
          <a:bodyPr/>
          <a:lstStyle/>
          <a:p>
            <a:pPr>
              <a:lnSpc>
                <a:spcPct val="90000"/>
              </a:lnSpc>
            </a:pPr>
            <a:r>
              <a:rPr lang="en-US" dirty="0"/>
              <a:t>Suppose that Alice and Bob are in the following </a:t>
            </a:r>
            <a:r>
              <a:rPr lang="en-US" i="1" dirty="0"/>
              <a:t>superposition</a:t>
            </a:r>
            <a:r>
              <a:rPr lang="en-US" dirty="0"/>
              <a:t> state:</a:t>
            </a:r>
          </a:p>
          <a:p>
            <a:pPr>
              <a:lnSpc>
                <a:spcPct val="90000"/>
              </a:lnSpc>
            </a:pPr>
            <a:endParaRPr lang="en-US" dirty="0"/>
          </a:p>
          <a:p>
            <a:pPr>
              <a:lnSpc>
                <a:spcPct val="90000"/>
              </a:lnSpc>
            </a:pPr>
            <a:r>
              <a:rPr lang="en-US" dirty="0"/>
              <a:t>Since Deutsch justifies his criterion within the Many-Worlds interpretation of QM, this is a natural state to arise.  But note, here </a:t>
            </a:r>
            <a:r>
              <a:rPr lang="en-US" dirty="0" smtClean="0"/>
              <a:t>the </a:t>
            </a:r>
            <a:r>
              <a:rPr lang="en-US" dirty="0"/>
              <a:t>protocol fails!</a:t>
            </a:r>
          </a:p>
          <a:p>
            <a:pPr>
              <a:lnSpc>
                <a:spcPct val="90000"/>
              </a:lnSpc>
            </a:pPr>
            <a:r>
              <a:rPr lang="en-US" dirty="0"/>
              <a:t>It seems that to use the Deutsch criterion, one must know the state of the full </a:t>
            </a:r>
            <a:r>
              <a:rPr lang="en-US" dirty="0" err="1"/>
              <a:t>wavefunction</a:t>
            </a:r>
            <a:r>
              <a:rPr lang="en-US" dirty="0"/>
              <a:t>, not just your own </a:t>
            </a:r>
            <a:r>
              <a:rPr lang="ja-JP" altLang="en-US" dirty="0">
                <a:latin typeface="Arial"/>
              </a:rPr>
              <a:t>“</a:t>
            </a:r>
            <a:r>
              <a:rPr lang="en-US" dirty="0"/>
              <a:t>branch.</a:t>
            </a:r>
            <a:r>
              <a:rPr lang="ja-JP" altLang="en-US" dirty="0">
                <a:latin typeface="Arial"/>
              </a:rPr>
              <a:t>”</a:t>
            </a:r>
            <a:endParaRPr lang="en-US" dirty="0"/>
          </a:p>
        </p:txBody>
      </p:sp>
      <p:graphicFrame>
        <p:nvGraphicFramePr>
          <p:cNvPr id="27652" name="Object 4"/>
          <p:cNvGraphicFramePr>
            <a:graphicFrameLocks noChangeAspect="1"/>
          </p:cNvGraphicFramePr>
          <p:nvPr/>
        </p:nvGraphicFramePr>
        <p:xfrm>
          <a:off x="2286000" y="2120900"/>
          <a:ext cx="4165600" cy="558800"/>
        </p:xfrm>
        <a:graphic>
          <a:graphicData uri="http://schemas.openxmlformats.org/presentationml/2006/ole">
            <mc:AlternateContent xmlns:mc="http://schemas.openxmlformats.org/markup-compatibility/2006">
              <mc:Choice xmlns:v="urn:schemas-microsoft-com:vml" Requires="v">
                <p:oleObj spid="_x0000_s27690" name="Equation" r:id="rId4" imgW="2082800" imgH="279400" progId="Equation.3">
                  <p:embed/>
                </p:oleObj>
              </mc:Choice>
              <mc:Fallback>
                <p:oleObj name="Equation" r:id="rId4" imgW="2082800" imgH="279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120900"/>
                        <a:ext cx="4165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a:lstStyle/>
          <a:p>
            <a:r>
              <a:rPr lang="en-US"/>
              <a:t>Discussion</a:t>
            </a:r>
          </a:p>
        </p:txBody>
      </p:sp>
      <p:sp>
        <p:nvSpPr>
          <p:cNvPr id="7171" name="Rectangle 3"/>
          <p:cNvSpPr>
            <a:spLocks noGrp="1" noChangeArrowheads="1"/>
          </p:cNvSpPr>
          <p:nvPr>
            <p:ph type="body" idx="1"/>
          </p:nvPr>
        </p:nvSpPr>
        <p:spPr>
          <a:xfrm>
            <a:off x="152400" y="1447800"/>
            <a:ext cx="8686800" cy="4953000"/>
          </a:xfrm>
        </p:spPr>
        <p:txBody>
          <a:bodyPr/>
          <a:lstStyle/>
          <a:p>
            <a:r>
              <a:rPr lang="en-US" sz="2800" dirty="0"/>
              <a:t>The CTC in </a:t>
            </a:r>
            <a:r>
              <a:rPr lang="en-US" sz="2800" dirty="0" smtClean="0"/>
              <a:t>these constructions </a:t>
            </a:r>
            <a:r>
              <a:rPr lang="en-US" sz="2800" dirty="0"/>
              <a:t>need only exist a very short time (just long enough for the </a:t>
            </a:r>
            <a:r>
              <a:rPr lang="en-US" sz="2800" dirty="0" err="1"/>
              <a:t>unitaries</a:t>
            </a:r>
            <a:r>
              <a:rPr lang="en-US" sz="2800" dirty="0"/>
              <a:t>); for state discrimination, they are needed only on </a:t>
            </a:r>
            <a:r>
              <a:rPr lang="en-US" sz="2800" dirty="0" smtClean="0"/>
              <a:t>Bob</a:t>
            </a:r>
            <a:r>
              <a:rPr lang="en-US" sz="2800" dirty="0" smtClean="0">
                <a:latin typeface="Arial"/>
              </a:rPr>
              <a:t>’</a:t>
            </a:r>
            <a:r>
              <a:rPr lang="en-US" sz="2800" dirty="0" smtClean="0"/>
              <a:t>s </a:t>
            </a:r>
            <a:r>
              <a:rPr lang="en-US" sz="2800" dirty="0"/>
              <a:t>side.</a:t>
            </a:r>
          </a:p>
          <a:p>
            <a:r>
              <a:rPr lang="en-US" sz="2800" dirty="0"/>
              <a:t>In the absence of noise, an arbitrary number of classical bits can then be stored and retrieved with a single </a:t>
            </a:r>
            <a:r>
              <a:rPr lang="en-US" sz="2800" dirty="0" err="1" smtClean="0"/>
              <a:t>qubit</a:t>
            </a:r>
            <a:r>
              <a:rPr lang="en-US" sz="2800" dirty="0" smtClean="0"/>
              <a:t> (either by state discrimination or by cloning), </a:t>
            </a:r>
            <a:r>
              <a:rPr lang="en-US" sz="2800" dirty="0"/>
              <a:t>thus violating </a:t>
            </a:r>
            <a:r>
              <a:rPr lang="en-US" sz="2800" dirty="0" err="1" smtClean="0"/>
              <a:t>Holevo</a:t>
            </a:r>
            <a:r>
              <a:rPr lang="en-US" sz="2800" dirty="0" err="1" smtClean="0">
                <a:latin typeface="Arial"/>
              </a:rPr>
              <a:t>’</a:t>
            </a:r>
            <a:r>
              <a:rPr lang="en-US" sz="2800" dirty="0" err="1" smtClean="0"/>
              <a:t>s</a:t>
            </a:r>
            <a:r>
              <a:rPr lang="en-US" sz="2800" dirty="0" smtClean="0"/>
              <a:t> </a:t>
            </a:r>
            <a:r>
              <a:rPr lang="en-US" sz="2800" dirty="0"/>
              <a:t>bound of one bit per </a:t>
            </a:r>
            <a:r>
              <a:rPr lang="en-US" sz="2800" dirty="0" err="1"/>
              <a:t>qubit</a:t>
            </a:r>
            <a:r>
              <a:rPr lang="en-US" sz="2800" dirty="0"/>
              <a:t>.</a:t>
            </a:r>
          </a:p>
          <a:p>
            <a:r>
              <a:rPr lang="en-US" sz="2800" dirty="0"/>
              <a:t>This system also raises uncomfortable questions about superluminal signaling.</a:t>
            </a:r>
          </a:p>
          <a:p>
            <a:r>
              <a:rPr lang="en-US" sz="2800" dirty="0"/>
              <a:t>It is also not entirely clear how it works within the Many-Worlds theory used to justify it.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r>
              <a:rPr lang="en-US"/>
              <a:t>Closed timelike curves</a:t>
            </a:r>
          </a:p>
        </p:txBody>
      </p:sp>
      <p:sp>
        <p:nvSpPr>
          <p:cNvPr id="4099" name="Rectangle 3"/>
          <p:cNvSpPr>
            <a:spLocks noGrp="1" noChangeArrowheads="1"/>
          </p:cNvSpPr>
          <p:nvPr>
            <p:ph type="body" idx="1"/>
          </p:nvPr>
        </p:nvSpPr>
        <p:spPr>
          <a:xfrm>
            <a:off x="152400" y="3352800"/>
            <a:ext cx="8991600" cy="3276600"/>
          </a:xfrm>
        </p:spPr>
        <p:txBody>
          <a:bodyPr/>
          <a:lstStyle/>
          <a:p>
            <a:r>
              <a:rPr lang="en-US" sz="2800"/>
              <a:t>Closed timelike curves (CTCs) are spacetime objects allowed by the theory of general relativity (although perhaps not by a complete theory of quantum gravity).</a:t>
            </a:r>
          </a:p>
          <a:p>
            <a:r>
              <a:rPr lang="en-US" sz="2800"/>
              <a:t>Recent work has shown how CTC resources would greatly boost classical and quantum computational power.</a:t>
            </a:r>
          </a:p>
          <a:p>
            <a:r>
              <a:rPr lang="en-US" sz="2800"/>
              <a:t>Question: how are information processing tasks affected when a party has access to (localized) CTCs?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268788"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295400"/>
            <a:ext cx="4752975"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1143000"/>
          </a:xfrm>
        </p:spPr>
        <p:txBody>
          <a:bodyPr/>
          <a:lstStyle/>
          <a:p>
            <a:r>
              <a:rPr lang="en-US"/>
              <a:t>Postselected CTCs</a:t>
            </a:r>
          </a:p>
        </p:txBody>
      </p:sp>
      <p:sp>
        <p:nvSpPr>
          <p:cNvPr id="21507" name="Rectangle 3"/>
          <p:cNvSpPr>
            <a:spLocks noGrp="1" noChangeArrowheads="1"/>
          </p:cNvSpPr>
          <p:nvPr>
            <p:ph type="body" idx="1"/>
          </p:nvPr>
        </p:nvSpPr>
        <p:spPr>
          <a:xfrm>
            <a:off x="685800" y="1295400"/>
            <a:ext cx="4495800" cy="2667000"/>
          </a:xfrm>
        </p:spPr>
        <p:txBody>
          <a:bodyPr/>
          <a:lstStyle/>
          <a:p>
            <a:r>
              <a:rPr lang="en-US" sz="2800"/>
              <a:t>A different approach to describing QM with CTCs was invented (but never published) by Bennett and Schumacher.</a:t>
            </a:r>
          </a:p>
        </p:txBody>
      </p:sp>
      <p:pic>
        <p:nvPicPr>
          <p:cNvPr id="21508" name="Picture 4" descr="PC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2971800" cy="1854200"/>
          </a:xfrm>
          <a:prstGeom prst="rect">
            <a:avLst/>
          </a:prstGeom>
          <a:noFill/>
          <a:extLst>
            <a:ext uri="{909E8E84-426E-40dd-AFC4-6F175D3DCCD1}">
              <a14:hiddenFill xmlns:a14="http://schemas.microsoft.com/office/drawing/2010/main">
                <a:solidFill>
                  <a:srgbClr val="FFFFFF"/>
                </a:solidFill>
              </a14:hiddenFill>
            </a:ext>
          </a:extLst>
        </p:spPr>
      </p:pic>
      <p:sp>
        <p:nvSpPr>
          <p:cNvPr id="21509" name="Rectangle 5"/>
          <p:cNvSpPr>
            <a:spLocks noChangeArrowheads="1"/>
          </p:cNvSpPr>
          <p:nvPr/>
        </p:nvSpPr>
        <p:spPr bwMode="auto">
          <a:xfrm>
            <a:off x="685800" y="3886200"/>
            <a:ext cx="7162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90000"/>
              </a:lnSpc>
              <a:spcBef>
                <a:spcPct val="20000"/>
              </a:spcBef>
              <a:buFontTx/>
              <a:buChar char="•"/>
            </a:pPr>
            <a:r>
              <a:rPr lang="en-US" sz="2800"/>
              <a:t>This approach is based on </a:t>
            </a:r>
            <a:r>
              <a:rPr lang="en-US" sz="2800" i="1"/>
              <a:t>teleportation</a:t>
            </a:r>
            <a:r>
              <a:rPr lang="en-US" sz="2800"/>
              <a:t>.  If one were guaranteed to always get a particular desired measurement outcome, one could teleport a copy of a state </a:t>
            </a:r>
            <a:r>
              <a:rPr lang="en-US" sz="2800" i="1"/>
              <a:t>into the past</a:t>
            </a:r>
            <a:r>
              <a:rPr lang="en-US" sz="2800"/>
              <a:t>.  This type of CTC can therefore be simulated by QM with </a:t>
            </a:r>
            <a:r>
              <a:rPr lang="en-US" sz="2800" i="1"/>
              <a:t>postselection</a:t>
            </a:r>
            <a:r>
              <a:rPr lang="en-US" sz="2800"/>
              <a:t>.</a:t>
            </a:r>
          </a:p>
        </p:txBody>
      </p:sp>
      <p:sp>
        <p:nvSpPr>
          <p:cNvPr id="21510" name="Rectangle 6"/>
          <p:cNvSpPr>
            <a:spLocks noChangeArrowheads="1"/>
          </p:cNvSpPr>
          <p:nvPr/>
        </p:nvSpPr>
        <p:spPr bwMode="auto">
          <a:xfrm>
            <a:off x="266700" y="58738"/>
            <a:ext cx="4894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Arial" charset="0"/>
              </a:rPr>
              <a:t>Lloyd et al., PRL 106, 040403 (2011); Lloyd et al., arXiv:1007.2615v1.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r>
              <a:rPr lang="en-US" dirty="0"/>
              <a:t>A time-travel </a:t>
            </a:r>
            <a:r>
              <a:rPr lang="en-US" dirty="0" smtClean="0"/>
              <a:t>experiment!?</a:t>
            </a:r>
            <a:endParaRPr lang="en-US" dirty="0"/>
          </a:p>
        </p:txBody>
      </p:sp>
      <p:sp>
        <p:nvSpPr>
          <p:cNvPr id="22531" name="Rectangle 3"/>
          <p:cNvSpPr>
            <a:spLocks noGrp="1" noChangeArrowheads="1"/>
          </p:cNvSpPr>
          <p:nvPr>
            <p:ph type="body" idx="1"/>
          </p:nvPr>
        </p:nvSpPr>
        <p:spPr>
          <a:xfrm>
            <a:off x="304800" y="4343400"/>
            <a:ext cx="7772400" cy="2057400"/>
          </a:xfrm>
        </p:spPr>
        <p:txBody>
          <a:bodyPr/>
          <a:lstStyle/>
          <a:p>
            <a:r>
              <a:rPr lang="en-US" sz="2800"/>
              <a:t>A PCTC protocol was simulated (by post-selection) in the lab of Aephraim Steinberg.</a:t>
            </a:r>
          </a:p>
          <a:p>
            <a:r>
              <a:rPr lang="en-US" sz="2800"/>
              <a:t>The experiment showed that in this approach, Grandfather paradoxes are forbidden.</a:t>
            </a:r>
          </a:p>
        </p:txBody>
      </p:sp>
      <p:pic>
        <p:nvPicPr>
          <p:cNvPr id="22532" name="Picture 4" descr="ex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50292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exp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95400"/>
            <a:ext cx="3657600" cy="282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Computational Power of PCTCs</a:t>
            </a:r>
          </a:p>
        </p:txBody>
      </p:sp>
      <p:sp>
        <p:nvSpPr>
          <p:cNvPr id="23555" name="Rectangle 3"/>
          <p:cNvSpPr>
            <a:spLocks noGrp="1" noChangeArrowheads="1"/>
          </p:cNvSpPr>
          <p:nvPr>
            <p:ph type="body" idx="1"/>
          </p:nvPr>
        </p:nvSpPr>
        <p:spPr>
          <a:xfrm>
            <a:off x="685800" y="1676400"/>
            <a:ext cx="7772400" cy="1066800"/>
          </a:xfrm>
        </p:spPr>
        <p:txBody>
          <a:bodyPr/>
          <a:lstStyle/>
          <a:p>
            <a:r>
              <a:rPr lang="en-US" sz="2800"/>
              <a:t>PCTCs also enable efficient algorithms for hard problems.  Here is a circuit for factoring:</a:t>
            </a:r>
          </a:p>
        </p:txBody>
      </p:sp>
      <p:pic>
        <p:nvPicPr>
          <p:cNvPr id="23556" name="Picture 4" descr="factoring-1pc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5105400" cy="2565400"/>
          </a:xfrm>
          <a:prstGeom prst="rect">
            <a:avLst/>
          </a:prstGeom>
          <a:noFill/>
          <a:extLst>
            <a:ext uri="{909E8E84-426E-40dd-AFC4-6F175D3DCCD1}">
              <a14:hiddenFill xmlns:a14="http://schemas.microsoft.com/office/drawing/2010/main">
                <a:solidFill>
                  <a:srgbClr val="FFFFFF"/>
                </a:solidFill>
              </a14:hiddenFill>
            </a:ext>
          </a:extLst>
        </p:spPr>
      </p:pic>
      <p:sp>
        <p:nvSpPr>
          <p:cNvPr id="23557" name="Rectangle 5"/>
          <p:cNvSpPr>
            <a:spLocks noChangeArrowheads="1"/>
          </p:cNvSpPr>
          <p:nvPr/>
        </p:nvSpPr>
        <p:spPr bwMode="auto">
          <a:xfrm>
            <a:off x="685800" y="5486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FontTx/>
              <a:buChar char="•"/>
            </a:pPr>
            <a:r>
              <a:rPr lang="en-US"/>
              <a:t>Note that this requires only a </a:t>
            </a:r>
            <a:r>
              <a:rPr lang="en-US" i="1"/>
              <a:t>single</a:t>
            </a:r>
            <a:r>
              <a:rPr lang="en-US"/>
              <a:t> qubit to be sent back in the CTC.</a:t>
            </a:r>
          </a:p>
        </p:txBody>
      </p:sp>
      <p:sp>
        <p:nvSpPr>
          <p:cNvPr id="23558" name="Rectangle 6"/>
          <p:cNvSpPr>
            <a:spLocks noChangeArrowheads="1"/>
          </p:cNvSpPr>
          <p:nvPr/>
        </p:nvSpPr>
        <p:spPr bwMode="auto">
          <a:xfrm>
            <a:off x="487363" y="0"/>
            <a:ext cx="7437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dirty="0">
                <a:latin typeface="Arial" charset="0"/>
              </a:rPr>
              <a:t>Brun and Wilde, </a:t>
            </a:r>
            <a:r>
              <a:rPr lang="en-US" sz="1200" dirty="0" smtClean="0">
                <a:latin typeface="Arial" charset="0"/>
              </a:rPr>
              <a:t>Found. Phys. </a:t>
            </a:r>
            <a:r>
              <a:rPr lang="en-US" sz="1200" smtClean="0">
                <a:latin typeface="Arial" charset="0"/>
              </a:rPr>
              <a:t>42, 341 </a:t>
            </a:r>
            <a:r>
              <a:rPr lang="en-US" sz="1200" dirty="0">
                <a:latin typeface="Arial" charset="0"/>
              </a:rPr>
              <a:t>(</a:t>
            </a:r>
            <a:r>
              <a:rPr lang="en-US" sz="1200" dirty="0" smtClean="0">
                <a:latin typeface="Arial" charset="0"/>
              </a:rPr>
              <a:t>2012)</a:t>
            </a:r>
            <a:r>
              <a:rPr lang="en-US" sz="1200" dirty="0">
                <a:latin typeface="Arial"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r>
              <a:rPr lang="en-US"/>
              <a:t>Complexity Alphabet Soup</a:t>
            </a:r>
          </a:p>
        </p:txBody>
      </p:sp>
      <p:sp>
        <p:nvSpPr>
          <p:cNvPr id="26627" name="Rectangle 3"/>
          <p:cNvSpPr>
            <a:spLocks noGrp="1" noChangeArrowheads="1"/>
          </p:cNvSpPr>
          <p:nvPr>
            <p:ph type="body" idx="1"/>
          </p:nvPr>
        </p:nvSpPr>
        <p:spPr>
          <a:xfrm>
            <a:off x="685800" y="1295400"/>
            <a:ext cx="7772400" cy="4800600"/>
          </a:xfrm>
        </p:spPr>
        <p:txBody>
          <a:bodyPr/>
          <a:lstStyle/>
          <a:p>
            <a:pPr>
              <a:lnSpc>
                <a:spcPct val="90000"/>
              </a:lnSpc>
            </a:pPr>
            <a:r>
              <a:rPr lang="en-US"/>
              <a:t>In fact, it is not difficult to show that quantum computers with PCTCs are as powerful as quantum computers with postselection:  they can solve any problem in the complexity class PP.</a:t>
            </a:r>
          </a:p>
          <a:p>
            <a:pPr>
              <a:lnSpc>
                <a:spcPct val="90000"/>
              </a:lnSpc>
            </a:pPr>
            <a:r>
              <a:rPr lang="en-US"/>
              <a:t>The most widely believed inclusions for computational complexity classes are:</a:t>
            </a:r>
          </a:p>
          <a:p>
            <a:pPr>
              <a:lnSpc>
                <a:spcPct val="90000"/>
              </a:lnSpc>
            </a:pPr>
            <a:endParaRPr lang="en-US"/>
          </a:p>
          <a:p>
            <a:pPr>
              <a:lnSpc>
                <a:spcPct val="90000"/>
              </a:lnSpc>
            </a:pPr>
            <a:r>
              <a:rPr lang="en-US"/>
              <a:t>If this is true, the PCTCs are more powerful than standard QCs, but less than DCTCs.</a:t>
            </a:r>
          </a:p>
        </p:txBody>
      </p:sp>
      <p:graphicFrame>
        <p:nvGraphicFramePr>
          <p:cNvPr id="26628" name="Object 4"/>
          <p:cNvGraphicFramePr>
            <a:graphicFrameLocks noChangeAspect="1"/>
          </p:cNvGraphicFramePr>
          <p:nvPr/>
        </p:nvGraphicFramePr>
        <p:xfrm>
          <a:off x="1371600" y="4572000"/>
          <a:ext cx="6172200" cy="323850"/>
        </p:xfrm>
        <a:graphic>
          <a:graphicData uri="http://schemas.openxmlformats.org/presentationml/2006/ole">
            <mc:AlternateContent xmlns:mc="http://schemas.openxmlformats.org/markup-compatibility/2006">
              <mc:Choice xmlns:v="urn:schemas-microsoft-com:vml" Requires="v">
                <p:oleObj spid="_x0000_s26666" name="Equation" r:id="rId4" imgW="2413000" imgH="127000" progId="Equation.3">
                  <p:embed/>
                </p:oleObj>
              </mc:Choice>
              <mc:Fallback>
                <p:oleObj name="Equation" r:id="rId4" imgW="2413000" imgH="127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572000"/>
                        <a:ext cx="6172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r>
              <a:rPr lang="en-US" sz="4000"/>
              <a:t>Distinguishing Nonorthogonal States</a:t>
            </a:r>
            <a:endParaRPr lang="en-US"/>
          </a:p>
        </p:txBody>
      </p:sp>
      <p:sp>
        <p:nvSpPr>
          <p:cNvPr id="24579" name="Rectangle 3"/>
          <p:cNvSpPr>
            <a:spLocks noGrp="1" noChangeArrowheads="1"/>
          </p:cNvSpPr>
          <p:nvPr>
            <p:ph type="body" idx="1"/>
          </p:nvPr>
        </p:nvSpPr>
        <p:spPr>
          <a:xfrm>
            <a:off x="685800" y="1371600"/>
            <a:ext cx="7772400" cy="1676400"/>
          </a:xfrm>
        </p:spPr>
        <p:txBody>
          <a:bodyPr/>
          <a:lstStyle/>
          <a:p>
            <a:r>
              <a:rPr lang="en-US"/>
              <a:t>PCTCs also allow us to distinguish nonorthogonal states.  (In fact, the same circuit works as with DCTCs.)</a:t>
            </a:r>
          </a:p>
        </p:txBody>
      </p:sp>
      <p:pic>
        <p:nvPicPr>
          <p:cNvPr id="24580" name="Picture 4" descr="B92-distingu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0"/>
            <a:ext cx="3606800" cy="1520825"/>
          </a:xfrm>
          <a:prstGeom prst="rect">
            <a:avLst/>
          </a:prstGeom>
          <a:noFill/>
          <a:extLst>
            <a:ext uri="{909E8E84-426E-40dd-AFC4-6F175D3DCCD1}">
              <a14:hiddenFill xmlns:a14="http://schemas.microsoft.com/office/drawing/2010/main">
                <a:solidFill>
                  <a:srgbClr val="FFFFFF"/>
                </a:solidFill>
              </a14:hiddenFill>
            </a:ext>
          </a:extLst>
        </p:spPr>
      </p:pic>
      <p:sp>
        <p:nvSpPr>
          <p:cNvPr id="24581" name="Rectangle 5"/>
          <p:cNvSpPr>
            <a:spLocks noChangeArrowheads="1"/>
          </p:cNvSpPr>
          <p:nvPr/>
        </p:nvSpPr>
        <p:spPr bwMode="auto">
          <a:xfrm>
            <a:off x="685800" y="4648200"/>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FontTx/>
              <a:buChar char="•"/>
            </a:pPr>
            <a:r>
              <a:rPr lang="en-US" sz="3200" dirty="0"/>
              <a:t>However, PCTCs can only distinguish sets of states that are </a:t>
            </a:r>
            <a:r>
              <a:rPr lang="en-US" sz="3200" i="1" dirty="0"/>
              <a:t>linearly independent</a:t>
            </a:r>
            <a:r>
              <a:rPr lang="en-US" sz="3200" dirty="0"/>
              <a:t>.  So they </a:t>
            </a:r>
            <a:r>
              <a:rPr lang="en-US" sz="3200" dirty="0" smtClean="0"/>
              <a:t>don</a:t>
            </a:r>
            <a:r>
              <a:rPr lang="en-US" sz="3200" dirty="0" smtClean="0">
                <a:latin typeface="Arial"/>
              </a:rPr>
              <a:t>’</a:t>
            </a:r>
            <a:r>
              <a:rPr lang="en-US" sz="3200" dirty="0" smtClean="0"/>
              <a:t>t </a:t>
            </a:r>
            <a:r>
              <a:rPr lang="en-US" sz="3200" dirty="0"/>
              <a:t>violate the </a:t>
            </a:r>
            <a:r>
              <a:rPr lang="en-US" sz="3200" dirty="0" err="1"/>
              <a:t>Holevo</a:t>
            </a:r>
            <a:r>
              <a:rPr lang="en-US" sz="3200" dirty="0"/>
              <a:t> bound.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a:xfrm>
            <a:off x="609600" y="1981200"/>
            <a:ext cx="7848600" cy="4114800"/>
          </a:xfrm>
        </p:spPr>
        <p:txBody>
          <a:bodyPr/>
          <a:lstStyle/>
          <a:p>
            <a:r>
              <a:rPr lang="en-US" dirty="0" smtClean="0"/>
              <a:t>Since PCTCs do </a:t>
            </a:r>
            <a:r>
              <a:rPr lang="en-US" i="1" dirty="0" smtClean="0"/>
              <a:t>not</a:t>
            </a:r>
            <a:r>
              <a:rPr lang="en-US" dirty="0" smtClean="0"/>
              <a:t> allow one to distinguish arbitrary sets of states, it is clear that arbitrarily good cloning is also impossible.</a:t>
            </a:r>
          </a:p>
          <a:p>
            <a:r>
              <a:rPr lang="en-US" dirty="0" smtClean="0"/>
              <a:t>It seems very likely that PCTCs would allow better </a:t>
            </a:r>
            <a:r>
              <a:rPr lang="en-US" i="1" dirty="0" smtClean="0"/>
              <a:t>imperfect</a:t>
            </a:r>
            <a:r>
              <a:rPr lang="en-US" dirty="0" smtClean="0"/>
              <a:t> cloning than standard QM.  But we have not worked out the size of the improvement, if any.</a:t>
            </a:r>
            <a:endParaRPr lang="en-US" dirty="0"/>
          </a:p>
        </p:txBody>
      </p:sp>
    </p:spTree>
    <p:extLst>
      <p:ext uri="{BB962C8B-B14F-4D97-AF65-F5344CB8AC3E}">
        <p14:creationId xmlns:p14="http://schemas.microsoft.com/office/powerpoint/2010/main" val="43649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en-US"/>
              <a:t>Are PCTCs paradox-free?</a:t>
            </a:r>
          </a:p>
        </p:txBody>
      </p:sp>
      <p:sp>
        <p:nvSpPr>
          <p:cNvPr id="28675" name="Rectangle 3"/>
          <p:cNvSpPr>
            <a:spLocks noGrp="1" noChangeArrowheads="1"/>
          </p:cNvSpPr>
          <p:nvPr>
            <p:ph type="body" idx="1"/>
          </p:nvPr>
        </p:nvSpPr>
        <p:spPr>
          <a:xfrm>
            <a:off x="685800" y="1295400"/>
            <a:ext cx="7772400" cy="5410200"/>
          </a:xfrm>
        </p:spPr>
        <p:txBody>
          <a:bodyPr/>
          <a:lstStyle/>
          <a:p>
            <a:pPr>
              <a:lnSpc>
                <a:spcPct val="90000"/>
              </a:lnSpc>
            </a:pPr>
            <a:r>
              <a:rPr lang="en-US" sz="2400" dirty="0"/>
              <a:t>Unlike DCTCs, PCTCs do not have solutions for every situation.  Inconsistent </a:t>
            </a:r>
            <a:r>
              <a:rPr lang="en-US" sz="2400" dirty="0" smtClean="0"/>
              <a:t>evolutions—grandfather paradoxes—do not </a:t>
            </a:r>
            <a:r>
              <a:rPr lang="en-US" sz="2400" dirty="0"/>
              <a:t>admit solutions.</a:t>
            </a:r>
          </a:p>
          <a:p>
            <a:pPr>
              <a:lnSpc>
                <a:spcPct val="90000"/>
              </a:lnSpc>
            </a:pPr>
            <a:r>
              <a:rPr lang="en-US" sz="2400" dirty="0"/>
              <a:t>This gives another way of understanding the information-processing power of PCTCs.  By setting up two </a:t>
            </a:r>
            <a:r>
              <a:rPr lang="en-US" sz="2400" dirty="0" smtClean="0"/>
              <a:t>alternatives—one paradoxical</a:t>
            </a:r>
            <a:r>
              <a:rPr lang="en-US" sz="2400" dirty="0"/>
              <a:t>, the other one </a:t>
            </a:r>
            <a:r>
              <a:rPr lang="en-US" sz="2400" dirty="0" smtClean="0"/>
              <a:t>not—the probability </a:t>
            </a:r>
            <a:r>
              <a:rPr lang="en-US" sz="2400" dirty="0"/>
              <a:t>of the second alternative can be dramatically enhanced.</a:t>
            </a:r>
          </a:p>
          <a:p>
            <a:pPr>
              <a:lnSpc>
                <a:spcPct val="90000"/>
              </a:lnSpc>
            </a:pPr>
            <a:r>
              <a:rPr lang="en-US" sz="2400" dirty="0"/>
              <a:t>However, paradoxes of the second </a:t>
            </a:r>
            <a:r>
              <a:rPr lang="en-US" sz="2400" dirty="0" smtClean="0"/>
              <a:t>type—in which </a:t>
            </a:r>
            <a:r>
              <a:rPr lang="en-US" sz="2400" dirty="0"/>
              <a:t>information seemingly appears out of </a:t>
            </a:r>
            <a:r>
              <a:rPr lang="en-US" sz="2400" dirty="0" smtClean="0"/>
              <a:t>nowhere—are still </a:t>
            </a:r>
            <a:r>
              <a:rPr lang="en-US" sz="2400" dirty="0"/>
              <a:t>allowed by PCTCs</a:t>
            </a:r>
            <a:r>
              <a:rPr lang="en-US" sz="2400" dirty="0" smtClean="0"/>
              <a:t>.  In fact, the structure of algorithms for PCTCs very much follows the model of “threatening paradoxes” if information does not appear.</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Other Approaches to CTCs</a:t>
            </a:r>
          </a:p>
        </p:txBody>
      </p:sp>
      <p:sp>
        <p:nvSpPr>
          <p:cNvPr id="29699" name="Rectangle 3"/>
          <p:cNvSpPr>
            <a:spLocks noGrp="1" noChangeArrowheads="1"/>
          </p:cNvSpPr>
          <p:nvPr>
            <p:ph type="body" idx="1"/>
          </p:nvPr>
        </p:nvSpPr>
        <p:spPr/>
        <p:txBody>
          <a:bodyPr/>
          <a:lstStyle/>
          <a:p>
            <a:r>
              <a:rPr lang="en-US" sz="2400" dirty="0"/>
              <a:t>A number of other approaches have been suggested for QM with CTCs.</a:t>
            </a:r>
          </a:p>
          <a:p>
            <a:r>
              <a:rPr lang="en-US" sz="2400" dirty="0"/>
              <a:t>In the 1990s, both H. David </a:t>
            </a:r>
            <a:r>
              <a:rPr lang="en-US" sz="2400" dirty="0" err="1"/>
              <a:t>Politzer</a:t>
            </a:r>
            <a:r>
              <a:rPr lang="en-US" sz="2400" dirty="0"/>
              <a:t> and James </a:t>
            </a:r>
            <a:r>
              <a:rPr lang="en-US" sz="2400" dirty="0" err="1"/>
              <a:t>Hartle</a:t>
            </a:r>
            <a:r>
              <a:rPr lang="en-US" sz="2400" dirty="0"/>
              <a:t> did calculations for quantum evolutions on </a:t>
            </a:r>
            <a:r>
              <a:rPr lang="en-US" sz="2400" dirty="0" err="1"/>
              <a:t>spacetimes</a:t>
            </a:r>
            <a:r>
              <a:rPr lang="en-US" sz="2400" dirty="0"/>
              <a:t> with CTCs.  While the results are not exactly comparable, the are somewhat similar in flavor to PCTCs.</a:t>
            </a:r>
          </a:p>
          <a:p>
            <a:r>
              <a:rPr lang="en-US" sz="2400" dirty="0" smtClean="0"/>
              <a:t>Tim </a:t>
            </a:r>
            <a:r>
              <a:rPr lang="en-US" sz="2400" dirty="0"/>
              <a:t>Ralph has suggested a Heisenberg-like approach to </a:t>
            </a:r>
            <a:r>
              <a:rPr lang="en-US" sz="2400" dirty="0" smtClean="0"/>
              <a:t>CTCs, which he has argued leads to DCTC-like behavior.</a:t>
            </a:r>
            <a:endParaRPr lang="en-US" sz="2400" dirty="0"/>
          </a:p>
        </p:txBody>
      </p:sp>
      <p:sp>
        <p:nvSpPr>
          <p:cNvPr id="29700" name="Text Box 4"/>
          <p:cNvSpPr txBox="1">
            <a:spLocks noChangeArrowheads="1"/>
          </p:cNvSpPr>
          <p:nvPr/>
        </p:nvSpPr>
        <p:spPr bwMode="auto">
          <a:xfrm>
            <a:off x="228600" y="6392863"/>
            <a:ext cx="3165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Arial" charset="0"/>
              </a:rPr>
              <a:t>T.C.Ralph, Phys. Rev. A 76, 012336 (2007).</a:t>
            </a:r>
          </a:p>
        </p:txBody>
      </p:sp>
      <p:sp>
        <p:nvSpPr>
          <p:cNvPr id="29701" name="Text Box 5"/>
          <p:cNvSpPr txBox="1">
            <a:spLocks noChangeArrowheads="1"/>
          </p:cNvSpPr>
          <p:nvPr/>
        </p:nvSpPr>
        <p:spPr bwMode="auto">
          <a:xfrm>
            <a:off x="304800" y="220663"/>
            <a:ext cx="5410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Arial" charset="0"/>
              </a:rPr>
              <a:t>Politzer, Phys. Rev. D 49, 3981 (1994); Hartle, Phys. Rev. D 49, 6543 (1994).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228600"/>
            <a:ext cx="7772400" cy="1143000"/>
          </a:xfrm>
        </p:spPr>
        <p:txBody>
          <a:bodyPr/>
          <a:lstStyle/>
          <a:p>
            <a:r>
              <a:rPr lang="en-US"/>
              <a:t>Conclusions</a:t>
            </a:r>
          </a:p>
        </p:txBody>
      </p:sp>
      <p:sp>
        <p:nvSpPr>
          <p:cNvPr id="30723" name="Rectangle 3"/>
          <p:cNvSpPr>
            <a:spLocks noGrp="1" noChangeArrowheads="1"/>
          </p:cNvSpPr>
          <p:nvPr>
            <p:ph type="body" idx="1"/>
          </p:nvPr>
        </p:nvSpPr>
        <p:spPr>
          <a:xfrm>
            <a:off x="685800" y="1447800"/>
            <a:ext cx="7772400" cy="4648200"/>
          </a:xfrm>
        </p:spPr>
        <p:txBody>
          <a:bodyPr/>
          <a:lstStyle/>
          <a:p>
            <a:pPr>
              <a:lnSpc>
                <a:spcPct val="90000"/>
              </a:lnSpc>
            </a:pPr>
            <a:r>
              <a:rPr lang="en-US" sz="2800"/>
              <a:t>DCTCs have advantages, in terms of guaranteed solutions and straightforward interpretation.  But it is not clear that they can really be fit into a Many-Worlds picture, as claimed, and they are disturbingly powerful.</a:t>
            </a:r>
          </a:p>
          <a:p>
            <a:pPr>
              <a:lnSpc>
                <a:spcPct val="90000"/>
              </a:lnSpc>
            </a:pPr>
            <a:r>
              <a:rPr lang="en-US" sz="2800"/>
              <a:t>PCTCs may make connection to other approaches (e.g., that of Hartle), and avoid some of the paradoxes of DCTCs without having to invoke Many Worlds.  But they still lead to strange evolutions, and in some ways have broader effects than DCTCs.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85800" y="1447800"/>
            <a:ext cx="7772400" cy="4114800"/>
          </a:xfrm>
        </p:spPr>
        <p:txBody>
          <a:bodyPr/>
          <a:lstStyle/>
          <a:p>
            <a:r>
              <a:rPr lang="en-US"/>
              <a:t>Of course, we have no evidence that CTCs exist at all!  And if they do, this becomes at least partially an experimental question.</a:t>
            </a:r>
          </a:p>
          <a:p>
            <a:r>
              <a:rPr lang="en-US"/>
              <a:t>But playing around with these systems is a lot of fun, and raises interesting logical questions about causality and information that may have applications elsewhere.  And it certainly beats working for a living.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1143000"/>
          </a:xfrm>
        </p:spPr>
        <p:txBody>
          <a:bodyPr/>
          <a:lstStyle/>
          <a:p>
            <a:r>
              <a:rPr lang="en-US"/>
              <a:t>Time-travel paradoxes</a:t>
            </a:r>
          </a:p>
        </p:txBody>
      </p:sp>
      <p:sp>
        <p:nvSpPr>
          <p:cNvPr id="31747" name="Rectangle 3"/>
          <p:cNvSpPr>
            <a:spLocks noGrp="1" noChangeArrowheads="1"/>
          </p:cNvSpPr>
          <p:nvPr>
            <p:ph type="body" idx="1"/>
          </p:nvPr>
        </p:nvSpPr>
        <p:spPr>
          <a:xfrm>
            <a:off x="685800" y="1524000"/>
            <a:ext cx="7772400" cy="4572000"/>
          </a:xfrm>
        </p:spPr>
        <p:txBody>
          <a:bodyPr/>
          <a:lstStyle/>
          <a:p>
            <a:pPr>
              <a:lnSpc>
                <a:spcPct val="90000"/>
              </a:lnSpc>
            </a:pPr>
            <a:r>
              <a:rPr lang="en-US" sz="2800"/>
              <a:t>The possibility of time travel has always raised difficult questions about causality.  These are often phrased in terms of paradoxes, that fall into two main types:</a:t>
            </a:r>
          </a:p>
          <a:p>
            <a:pPr>
              <a:lnSpc>
                <a:spcPct val="90000"/>
              </a:lnSpc>
            </a:pPr>
            <a:r>
              <a:rPr lang="en-US" sz="2800" i="1"/>
              <a:t>Grandfather paradoxes.</a:t>
            </a:r>
            <a:r>
              <a:rPr lang="en-US" sz="2800"/>
              <a:t>  A time traveler goes back before his father was born and kills his grandfather.  Therefore, he was never born, and never went back.</a:t>
            </a:r>
          </a:p>
          <a:p>
            <a:pPr>
              <a:lnSpc>
                <a:spcPct val="90000"/>
              </a:lnSpc>
            </a:pPr>
            <a:r>
              <a:rPr lang="en-US" sz="2800" i="1"/>
              <a:t>Uncaused effects</a:t>
            </a:r>
            <a:r>
              <a:rPr lang="en-US" sz="2800"/>
              <a:t>.  A time traveler receives a piece of information from her future self; in the future, she passes in back to her earlier self.  Where did the information come from?</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772400" cy="1143000"/>
          </a:xfrm>
        </p:spPr>
        <p:txBody>
          <a:bodyPr/>
          <a:lstStyle/>
          <a:p>
            <a:r>
              <a:rPr lang="en-US" sz="4000"/>
              <a:t>Solving hard problems with CTCs</a:t>
            </a:r>
            <a:endParaRPr lang="en-US"/>
          </a:p>
        </p:txBody>
      </p:sp>
      <p:sp>
        <p:nvSpPr>
          <p:cNvPr id="17411" name="Rectangle 3"/>
          <p:cNvSpPr>
            <a:spLocks noGrp="1" noChangeArrowheads="1"/>
          </p:cNvSpPr>
          <p:nvPr>
            <p:ph type="body" idx="1"/>
          </p:nvPr>
        </p:nvSpPr>
        <p:spPr>
          <a:xfrm>
            <a:off x="457200" y="1295400"/>
            <a:ext cx="8305800" cy="5257800"/>
          </a:xfrm>
        </p:spPr>
        <p:txBody>
          <a:bodyPr/>
          <a:lstStyle/>
          <a:p>
            <a:pPr>
              <a:lnSpc>
                <a:spcPct val="90000"/>
              </a:lnSpc>
            </a:pPr>
            <a:r>
              <a:rPr lang="en-US"/>
              <a:t>Grandfather paradoxes seem difficult to accommodate within a reasonable theory (though Deutsch makes a good try, as we shall see).  But the kind of self-consistent evolution described in the second paradox might actually be exploited.</a:t>
            </a:r>
          </a:p>
          <a:p>
            <a:pPr>
              <a:lnSpc>
                <a:spcPct val="90000"/>
              </a:lnSpc>
            </a:pPr>
            <a:r>
              <a:rPr lang="en-US"/>
              <a:t>Suppose we set up a situation in which an inconsistency will occur </a:t>
            </a:r>
            <a:r>
              <a:rPr lang="en-US" i="1"/>
              <a:t>unless</a:t>
            </a:r>
            <a:r>
              <a:rPr lang="en-US"/>
              <a:t> some specified information appears.  We could then find the answers to hard problems without going to the trouble of actually solving them.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304800"/>
            <a:ext cx="7772400" cy="1143000"/>
          </a:xfrm>
        </p:spPr>
        <p:txBody>
          <a:bodyPr/>
          <a:lstStyle/>
          <a:p>
            <a:r>
              <a:rPr lang="en-US"/>
              <a:t>Factoring numbers</a:t>
            </a:r>
          </a:p>
        </p:txBody>
      </p:sp>
      <p:pic>
        <p:nvPicPr>
          <p:cNvPr id="33796" name="Picture 4" descr="fact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11288"/>
            <a:ext cx="7772400" cy="3724275"/>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p:cNvSpPr>
            <a:spLocks noChangeArrowheads="1"/>
          </p:cNvSpPr>
          <p:nvPr/>
        </p:nvSpPr>
        <p:spPr bwMode="auto">
          <a:xfrm>
            <a:off x="557213" y="5946775"/>
            <a:ext cx="7900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3798" name="Rectangle 6"/>
          <p:cNvSpPr>
            <a:spLocks noChangeArrowheads="1"/>
          </p:cNvSpPr>
          <p:nvPr/>
        </p:nvSpPr>
        <p:spPr bwMode="auto">
          <a:xfrm>
            <a:off x="685800" y="5275859"/>
            <a:ext cx="7715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smtClean="0"/>
              <a:t>Here we find a solution by threatening to produce a paradox if the solution does </a:t>
            </a:r>
            <a:r>
              <a:rPr lang="en-US" i="1" dirty="0" smtClean="0"/>
              <a:t>not</a:t>
            </a:r>
            <a:r>
              <a:rPr lang="en-US" dirty="0" smtClean="0"/>
              <a:t> appear.  In fact, far more powerful computations are generally possible.  </a:t>
            </a:r>
            <a:r>
              <a:rPr lang="en-US" dirty="0"/>
              <a:t>To show this, though, one needs a more precise model of how CTCs work.</a:t>
            </a:r>
          </a:p>
        </p:txBody>
      </p:sp>
      <p:sp>
        <p:nvSpPr>
          <p:cNvPr id="33799" name="Rectangle 7"/>
          <p:cNvSpPr>
            <a:spLocks noChangeArrowheads="1"/>
          </p:cNvSpPr>
          <p:nvPr/>
        </p:nvSpPr>
        <p:spPr bwMode="auto">
          <a:xfrm>
            <a:off x="184150" y="127000"/>
            <a:ext cx="2903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latin typeface="Arial" charset="0"/>
              </a:rPr>
              <a:t>Brun, Found. Phys. </a:t>
            </a:r>
            <a:r>
              <a:rPr lang="en-US" sz="1200" dirty="0" err="1">
                <a:latin typeface="Arial" charset="0"/>
              </a:rPr>
              <a:t>Lett</a:t>
            </a:r>
            <a:r>
              <a:rPr lang="en-US" sz="1200" dirty="0">
                <a:latin typeface="Arial" charset="0"/>
              </a:rPr>
              <a:t>. 16, 245 (2003).</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153400" cy="1143000"/>
          </a:xfrm>
        </p:spPr>
        <p:txBody>
          <a:bodyPr/>
          <a:lstStyle/>
          <a:p>
            <a:r>
              <a:rPr lang="en-US" dirty="0" smtClean="0"/>
              <a:t>Deutsch</a:t>
            </a:r>
            <a:r>
              <a:rPr lang="en-US" dirty="0" smtClean="0">
                <a:latin typeface="Arial"/>
              </a:rPr>
              <a:t>’</a:t>
            </a:r>
            <a:r>
              <a:rPr lang="en-US" dirty="0" smtClean="0"/>
              <a:t>s </a:t>
            </a:r>
            <a:r>
              <a:rPr lang="en-US" dirty="0"/>
              <a:t>self-consistency criteria</a:t>
            </a:r>
          </a:p>
        </p:txBody>
      </p:sp>
      <p:graphicFrame>
        <p:nvGraphicFramePr>
          <p:cNvPr id="3084" name="Object 12"/>
          <p:cNvGraphicFramePr>
            <a:graphicFrameLocks noChangeAspect="1"/>
          </p:cNvGraphicFramePr>
          <p:nvPr/>
        </p:nvGraphicFramePr>
        <p:xfrm>
          <a:off x="1993900" y="5930900"/>
          <a:ext cx="4864100" cy="622300"/>
        </p:xfrm>
        <a:graphic>
          <a:graphicData uri="http://schemas.openxmlformats.org/presentationml/2006/ole">
            <mc:AlternateContent xmlns:mc="http://schemas.openxmlformats.org/markup-compatibility/2006">
              <mc:Choice xmlns:v="urn:schemas-microsoft-com:vml" Requires="v">
                <p:oleObj spid="_x0000_s3323" name="Equation" r:id="rId4" imgW="4864100" imgH="622300" progId="Equation.DSMT4">
                  <p:embed/>
                </p:oleObj>
              </mc:Choice>
              <mc:Fallback>
                <p:oleObj name="Equation" r:id="rId4" imgW="4864100" imgH="6223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5930900"/>
                        <a:ext cx="4864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106" name="Group 34"/>
          <p:cNvGrpSpPr>
            <a:grpSpLocks/>
          </p:cNvGrpSpPr>
          <p:nvPr/>
        </p:nvGrpSpPr>
        <p:grpSpPr bwMode="auto">
          <a:xfrm>
            <a:off x="1997075" y="4927600"/>
            <a:ext cx="5105400" cy="685800"/>
            <a:chOff x="1248" y="3248"/>
            <a:chExt cx="3216" cy="432"/>
          </a:xfrm>
        </p:grpSpPr>
        <p:graphicFrame>
          <p:nvGraphicFramePr>
            <p:cNvPr id="3085" name="Object 13"/>
            <p:cNvGraphicFramePr>
              <a:graphicFrameLocks noChangeAspect="1"/>
            </p:cNvGraphicFramePr>
            <p:nvPr/>
          </p:nvGraphicFramePr>
          <p:xfrm>
            <a:off x="1315" y="3248"/>
            <a:ext cx="3088" cy="392"/>
          </p:xfrm>
          <a:graphic>
            <a:graphicData uri="http://schemas.openxmlformats.org/presentationml/2006/ole">
              <mc:AlternateContent xmlns:mc="http://schemas.openxmlformats.org/markup-compatibility/2006">
                <mc:Choice xmlns:v="urn:schemas-microsoft-com:vml" Requires="v">
                  <p:oleObj spid="_x0000_s3324" name="Equation" r:id="rId6" imgW="4902200" imgH="622300" progId="Equation.DSMT4">
                    <p:embed/>
                  </p:oleObj>
                </mc:Choice>
                <mc:Fallback>
                  <p:oleObj name="Equation" r:id="rId6" imgW="4902200" imgH="6223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5" y="3248"/>
                          <a:ext cx="3088"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86" name="Rectangle 14"/>
            <p:cNvSpPr>
              <a:spLocks noChangeArrowheads="1"/>
            </p:cNvSpPr>
            <p:nvPr/>
          </p:nvSpPr>
          <p:spPr bwMode="auto">
            <a:xfrm>
              <a:off x="1248" y="3248"/>
              <a:ext cx="3216" cy="432"/>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109" name="Group 37"/>
          <p:cNvGrpSpPr>
            <a:grpSpLocks/>
          </p:cNvGrpSpPr>
          <p:nvPr/>
        </p:nvGrpSpPr>
        <p:grpSpPr bwMode="auto">
          <a:xfrm>
            <a:off x="1981200" y="1447800"/>
            <a:ext cx="5197475" cy="3048000"/>
            <a:chOff x="1142" y="864"/>
            <a:chExt cx="3274" cy="1920"/>
          </a:xfrm>
        </p:grpSpPr>
        <p:sp>
          <p:nvSpPr>
            <p:cNvPr id="3088" name="Oval 16"/>
            <p:cNvSpPr>
              <a:spLocks noChangeArrowheads="1"/>
            </p:cNvSpPr>
            <p:nvPr/>
          </p:nvSpPr>
          <p:spPr bwMode="auto">
            <a:xfrm>
              <a:off x="3108" y="1296"/>
              <a:ext cx="384" cy="96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9" name="Line 17"/>
            <p:cNvSpPr>
              <a:spLocks noChangeShapeType="1"/>
            </p:cNvSpPr>
            <p:nvPr/>
          </p:nvSpPr>
          <p:spPr bwMode="auto">
            <a:xfrm>
              <a:off x="2784" y="960"/>
              <a:ext cx="0" cy="1584"/>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0" name="Rectangle 18"/>
            <p:cNvSpPr>
              <a:spLocks noChangeArrowheads="1"/>
            </p:cNvSpPr>
            <p:nvPr/>
          </p:nvSpPr>
          <p:spPr bwMode="auto">
            <a:xfrm>
              <a:off x="2676" y="1440"/>
              <a:ext cx="576" cy="672"/>
            </a:xfrm>
            <a:prstGeom prst="rect">
              <a:avLst/>
            </a:prstGeom>
            <a:solidFill>
              <a:srgbClr val="E6E6E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4800" i="1"/>
                <a:t>V</a:t>
              </a:r>
              <a:endParaRPr lang="en-US"/>
            </a:p>
          </p:txBody>
        </p:sp>
        <p:sp>
          <p:nvSpPr>
            <p:cNvPr id="3094" name="Text Box 22"/>
            <p:cNvSpPr txBox="1">
              <a:spLocks noChangeArrowheads="1"/>
            </p:cNvSpPr>
            <p:nvPr/>
          </p:nvSpPr>
          <p:spPr bwMode="auto">
            <a:xfrm>
              <a:off x="2474" y="2534"/>
              <a:ext cx="5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8000"/>
                  </a:solidFill>
                </a:rPr>
                <a:t>system</a:t>
              </a:r>
              <a:endParaRPr lang="en-US"/>
            </a:p>
          </p:txBody>
        </p:sp>
        <p:sp>
          <p:nvSpPr>
            <p:cNvPr id="3095" name="Text Box 23"/>
            <p:cNvSpPr txBox="1">
              <a:spLocks noChangeArrowheads="1"/>
            </p:cNvSpPr>
            <p:nvPr/>
          </p:nvSpPr>
          <p:spPr bwMode="auto">
            <a:xfrm>
              <a:off x="3060" y="2352"/>
              <a:ext cx="4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0000"/>
                  </a:solidFill>
                </a:rPr>
                <a:t> CTC</a:t>
              </a:r>
              <a:endParaRPr lang="en-US"/>
            </a:p>
          </p:txBody>
        </p:sp>
        <p:sp>
          <p:nvSpPr>
            <p:cNvPr id="3096" name="Line 24"/>
            <p:cNvSpPr>
              <a:spLocks noChangeShapeType="1"/>
            </p:cNvSpPr>
            <p:nvPr/>
          </p:nvSpPr>
          <p:spPr bwMode="auto">
            <a:xfrm>
              <a:off x="2148" y="2448"/>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7" name="Line 25"/>
            <p:cNvSpPr>
              <a:spLocks noChangeShapeType="1"/>
            </p:cNvSpPr>
            <p:nvPr/>
          </p:nvSpPr>
          <p:spPr bwMode="auto">
            <a:xfrm>
              <a:off x="3408" y="2256"/>
              <a:ext cx="57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8" name="Line 26"/>
            <p:cNvSpPr>
              <a:spLocks noChangeShapeType="1"/>
            </p:cNvSpPr>
            <p:nvPr/>
          </p:nvSpPr>
          <p:spPr bwMode="auto">
            <a:xfrm>
              <a:off x="2148" y="105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9" name="Line 27"/>
            <p:cNvSpPr>
              <a:spLocks noChangeShapeType="1"/>
            </p:cNvSpPr>
            <p:nvPr/>
          </p:nvSpPr>
          <p:spPr bwMode="auto">
            <a:xfrm>
              <a:off x="3408" y="1296"/>
              <a:ext cx="57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3102" name="Object 30"/>
            <p:cNvGraphicFramePr>
              <a:graphicFrameLocks noChangeAspect="1"/>
            </p:cNvGraphicFramePr>
            <p:nvPr/>
          </p:nvGraphicFramePr>
          <p:xfrm>
            <a:off x="1716" y="2256"/>
            <a:ext cx="424" cy="352"/>
          </p:xfrm>
          <a:graphic>
            <a:graphicData uri="http://schemas.openxmlformats.org/presentationml/2006/ole">
              <mc:AlternateContent xmlns:mc="http://schemas.openxmlformats.org/markup-compatibility/2006">
                <mc:Choice xmlns:v="urn:schemas-microsoft-com:vml" Requires="v">
                  <p:oleObj spid="_x0000_s3325" name="Equation" r:id="rId8" imgW="673100" imgH="558800" progId="Equation.DSMT4">
                    <p:embed/>
                  </p:oleObj>
                </mc:Choice>
                <mc:Fallback>
                  <p:oleObj name="Equation" r:id="rId8" imgW="673100" imgH="558800"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6" y="2256"/>
                          <a:ext cx="424"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1680" y="864"/>
            <a:ext cx="496" cy="352"/>
          </p:xfrm>
          <a:graphic>
            <a:graphicData uri="http://schemas.openxmlformats.org/presentationml/2006/ole">
              <mc:AlternateContent xmlns:mc="http://schemas.openxmlformats.org/markup-compatibility/2006">
                <mc:Choice xmlns:v="urn:schemas-microsoft-com:vml" Requires="v">
                  <p:oleObj spid="_x0000_s3326" name="Equation" r:id="rId10" imgW="787400" imgH="558800" progId="Equation.DSMT4">
                    <p:embed/>
                  </p:oleObj>
                </mc:Choice>
                <mc:Fallback>
                  <p:oleObj name="Equation" r:id="rId10" imgW="787400" imgH="558800" progId="Equation.DSMT4">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0" y="864"/>
                          <a:ext cx="49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4008" y="1104"/>
            <a:ext cx="408" cy="320"/>
          </p:xfrm>
          <a:graphic>
            <a:graphicData uri="http://schemas.openxmlformats.org/presentationml/2006/ole">
              <mc:AlternateContent xmlns:mc="http://schemas.openxmlformats.org/markup-compatibility/2006">
                <mc:Choice xmlns:v="urn:schemas-microsoft-com:vml" Requires="v">
                  <p:oleObj spid="_x0000_s3327" name="Equation" r:id="rId12" imgW="647700" imgH="508000" progId="Equation.DSMT4">
                    <p:embed/>
                  </p:oleObj>
                </mc:Choice>
                <mc:Fallback>
                  <p:oleObj name="Equation" r:id="rId12" imgW="647700" imgH="508000"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8" y="1104"/>
                          <a:ext cx="40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05" name="Object 33"/>
            <p:cNvGraphicFramePr>
              <a:graphicFrameLocks noChangeAspect="1"/>
            </p:cNvGraphicFramePr>
            <p:nvPr/>
          </p:nvGraphicFramePr>
          <p:xfrm>
            <a:off x="4008" y="2064"/>
            <a:ext cx="408" cy="320"/>
          </p:xfrm>
          <a:graphic>
            <a:graphicData uri="http://schemas.openxmlformats.org/presentationml/2006/ole">
              <mc:AlternateContent xmlns:mc="http://schemas.openxmlformats.org/markup-compatibility/2006">
                <mc:Choice xmlns:v="urn:schemas-microsoft-com:vml" Requires="v">
                  <p:oleObj spid="_x0000_s3328" name="Equation" r:id="rId14" imgW="647700" imgH="508000" progId="Equation.DSMT4">
                    <p:embed/>
                  </p:oleObj>
                </mc:Choice>
                <mc:Fallback>
                  <p:oleObj name="Equation" r:id="rId14" imgW="647700" imgH="508000" progId="Equation.DSMT4">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8" y="2064"/>
                          <a:ext cx="40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07" name="Line 35"/>
            <p:cNvSpPr>
              <a:spLocks noChangeShapeType="1"/>
            </p:cNvSpPr>
            <p:nvPr/>
          </p:nvSpPr>
          <p:spPr bwMode="auto">
            <a:xfrm flipV="1">
              <a:off x="1392" y="960"/>
              <a:ext cx="0" cy="1536"/>
            </a:xfrm>
            <a:prstGeom prst="line">
              <a:avLst/>
            </a:prstGeom>
            <a:noFill/>
            <a:ln w="19050" cap="rnd">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08" name="Text Box 36"/>
            <p:cNvSpPr txBox="1">
              <a:spLocks noChangeArrowheads="1"/>
            </p:cNvSpPr>
            <p:nvPr/>
          </p:nvSpPr>
          <p:spPr bwMode="auto">
            <a:xfrm rot="16200000">
              <a:off x="1067" y="1555"/>
              <a:ext cx="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time</a:t>
              </a:r>
              <a:endParaRPr lang="en-US"/>
            </a:p>
          </p:txBody>
        </p:sp>
      </p:grpSp>
      <p:sp>
        <p:nvSpPr>
          <p:cNvPr id="3110" name="Text Box 38"/>
          <p:cNvSpPr txBox="1">
            <a:spLocks noChangeArrowheads="1"/>
          </p:cNvSpPr>
          <p:nvPr/>
        </p:nvSpPr>
        <p:spPr bwMode="auto">
          <a:xfrm>
            <a:off x="304800" y="-7938"/>
            <a:ext cx="3030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Arial" charset="0"/>
              </a:rPr>
              <a:t>D. Deutsch, Phys. Rev. D 44, 3197 (1991)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r>
              <a:rPr lang="en-US"/>
              <a:t>Solving problems with DCTCs</a:t>
            </a:r>
          </a:p>
        </p:txBody>
      </p:sp>
      <p:sp>
        <p:nvSpPr>
          <p:cNvPr id="18435" name="Rectangle 3"/>
          <p:cNvSpPr>
            <a:spLocks noGrp="1" noChangeArrowheads="1"/>
          </p:cNvSpPr>
          <p:nvPr>
            <p:ph type="body" idx="1"/>
          </p:nvPr>
        </p:nvSpPr>
        <p:spPr>
          <a:xfrm>
            <a:off x="457200" y="1371600"/>
            <a:ext cx="8153400" cy="5105400"/>
          </a:xfrm>
        </p:spPr>
        <p:txBody>
          <a:bodyPr/>
          <a:lstStyle/>
          <a:p>
            <a:r>
              <a:rPr lang="en-US" dirty="0"/>
              <a:t>Since DCTCs produce an effective nonlinear evolution, they can (for example) magnify the probability of distinguishing one quantum state from another, </a:t>
            </a:r>
            <a:r>
              <a:rPr lang="en-US" dirty="0" err="1"/>
              <a:t>nonorthogonal</a:t>
            </a:r>
            <a:r>
              <a:rPr lang="en-US" dirty="0"/>
              <a:t>, state.</a:t>
            </a:r>
          </a:p>
          <a:p>
            <a:r>
              <a:rPr lang="en-US" dirty="0"/>
              <a:t>Bacon showed that this could be used to solve NP-complete </a:t>
            </a:r>
            <a:r>
              <a:rPr lang="en-US" dirty="0" smtClean="0"/>
              <a:t>problems—in </a:t>
            </a:r>
            <a:r>
              <a:rPr lang="en-US" dirty="0"/>
              <a:t>particular, the problem SAT.  A nonlinear evolution allows him to distinguish between 0 and &gt;0 satisfying assignments for a Boolean function.</a:t>
            </a:r>
          </a:p>
        </p:txBody>
      </p:sp>
      <p:sp>
        <p:nvSpPr>
          <p:cNvPr id="18436" name="Text Box 4"/>
          <p:cNvSpPr txBox="1">
            <a:spLocks noChangeArrowheads="1"/>
          </p:cNvSpPr>
          <p:nvPr/>
        </p:nvSpPr>
        <p:spPr bwMode="auto">
          <a:xfrm>
            <a:off x="0" y="142875"/>
            <a:ext cx="623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Arial" charset="0"/>
              </a:rPr>
              <a:t>Bacon, PRA 70, 032309  (2004); Aaronson and Watrous, Proc. R. Soc. A 465, 631 (2009)</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Zoo</a:t>
            </a:r>
            <a:endParaRPr lang="en-US" dirty="0"/>
          </a:p>
        </p:txBody>
      </p:sp>
      <p:sp>
        <p:nvSpPr>
          <p:cNvPr id="6" name="Oval 5"/>
          <p:cNvSpPr/>
          <p:nvPr/>
        </p:nvSpPr>
        <p:spPr bwMode="auto">
          <a:xfrm>
            <a:off x="1905000" y="1676400"/>
            <a:ext cx="5105400" cy="4724400"/>
          </a:xfrm>
          <a:prstGeom prst="ellipse">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7" name="Oval 6"/>
          <p:cNvSpPr/>
          <p:nvPr/>
        </p:nvSpPr>
        <p:spPr bwMode="auto">
          <a:xfrm>
            <a:off x="2590800" y="2209800"/>
            <a:ext cx="3657600" cy="35814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8" name="Oval 7"/>
          <p:cNvSpPr/>
          <p:nvPr/>
        </p:nvSpPr>
        <p:spPr bwMode="auto">
          <a:xfrm>
            <a:off x="3276600" y="2895600"/>
            <a:ext cx="2362200" cy="23622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9" name="Oval 8"/>
          <p:cNvSpPr/>
          <p:nvPr/>
        </p:nvSpPr>
        <p:spPr bwMode="auto">
          <a:xfrm>
            <a:off x="3733800" y="3200400"/>
            <a:ext cx="1447800" cy="533400"/>
          </a:xfrm>
          <a:prstGeom prst="ellipse">
            <a:avLst/>
          </a:prstGeom>
          <a:noFill/>
          <a:ln w="9525" cap="flat" cmpd="sng" algn="ctr">
            <a:solidFill>
              <a:srgbClr val="3366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10" name="Oval 9"/>
          <p:cNvSpPr/>
          <p:nvPr/>
        </p:nvSpPr>
        <p:spPr bwMode="auto">
          <a:xfrm>
            <a:off x="4191000" y="42672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11" name="Oval 10"/>
          <p:cNvSpPr/>
          <p:nvPr/>
        </p:nvSpPr>
        <p:spPr bwMode="auto">
          <a:xfrm>
            <a:off x="3124200" y="4114800"/>
            <a:ext cx="2743200" cy="914400"/>
          </a:xfrm>
          <a:prstGeom prst="ellipse">
            <a:avLst/>
          </a:prstGeom>
          <a:no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12" name="TextBox 11"/>
          <p:cNvSpPr txBox="1"/>
          <p:nvPr/>
        </p:nvSpPr>
        <p:spPr>
          <a:xfrm>
            <a:off x="3810000" y="1752600"/>
            <a:ext cx="1287532" cy="461665"/>
          </a:xfrm>
          <a:prstGeom prst="rect">
            <a:avLst/>
          </a:prstGeom>
          <a:noFill/>
        </p:spPr>
        <p:txBody>
          <a:bodyPr wrap="none" rtlCol="0">
            <a:spAutoFit/>
          </a:bodyPr>
          <a:lstStyle/>
          <a:p>
            <a:r>
              <a:rPr lang="en-US" dirty="0" smtClean="0"/>
              <a:t>PSPACE</a:t>
            </a:r>
            <a:endParaRPr lang="en-US" dirty="0"/>
          </a:p>
        </p:txBody>
      </p:sp>
      <p:sp>
        <p:nvSpPr>
          <p:cNvPr id="13" name="TextBox 12"/>
          <p:cNvSpPr txBox="1"/>
          <p:nvPr/>
        </p:nvSpPr>
        <p:spPr>
          <a:xfrm>
            <a:off x="4114800" y="2362200"/>
            <a:ext cx="635000" cy="461665"/>
          </a:xfrm>
          <a:prstGeom prst="rect">
            <a:avLst/>
          </a:prstGeom>
          <a:noFill/>
        </p:spPr>
        <p:txBody>
          <a:bodyPr wrap="square" rtlCol="0">
            <a:spAutoFit/>
          </a:bodyPr>
          <a:lstStyle/>
          <a:p>
            <a:r>
              <a:rPr lang="en-US" dirty="0" smtClean="0"/>
              <a:t>PP</a:t>
            </a:r>
            <a:endParaRPr lang="en-US" dirty="0"/>
          </a:p>
        </p:txBody>
      </p:sp>
      <p:sp>
        <p:nvSpPr>
          <p:cNvPr id="14" name="TextBox 13"/>
          <p:cNvSpPr txBox="1"/>
          <p:nvPr/>
        </p:nvSpPr>
        <p:spPr>
          <a:xfrm>
            <a:off x="3810000" y="3276600"/>
            <a:ext cx="1313080" cy="338554"/>
          </a:xfrm>
          <a:prstGeom prst="rect">
            <a:avLst/>
          </a:prstGeom>
          <a:noFill/>
        </p:spPr>
        <p:txBody>
          <a:bodyPr wrap="none" rtlCol="0">
            <a:spAutoFit/>
          </a:bodyPr>
          <a:lstStyle/>
          <a:p>
            <a:r>
              <a:rPr lang="en-US" sz="1600" dirty="0" smtClean="0"/>
              <a:t>NP-Complete</a:t>
            </a:r>
            <a:endParaRPr lang="en-US" sz="1600" dirty="0"/>
          </a:p>
        </p:txBody>
      </p:sp>
      <p:sp>
        <p:nvSpPr>
          <p:cNvPr id="15" name="TextBox 14"/>
          <p:cNvSpPr txBox="1"/>
          <p:nvPr/>
        </p:nvSpPr>
        <p:spPr>
          <a:xfrm>
            <a:off x="4343400" y="4343400"/>
            <a:ext cx="300082" cy="338554"/>
          </a:xfrm>
          <a:prstGeom prst="rect">
            <a:avLst/>
          </a:prstGeom>
          <a:noFill/>
        </p:spPr>
        <p:txBody>
          <a:bodyPr wrap="none" rtlCol="0">
            <a:spAutoFit/>
          </a:bodyPr>
          <a:lstStyle/>
          <a:p>
            <a:r>
              <a:rPr lang="en-US" sz="1600" dirty="0" smtClean="0"/>
              <a:t>P</a:t>
            </a:r>
            <a:endParaRPr lang="en-US" sz="1600" dirty="0"/>
          </a:p>
        </p:txBody>
      </p:sp>
      <p:sp>
        <p:nvSpPr>
          <p:cNvPr id="16" name="TextBox 15"/>
          <p:cNvSpPr txBox="1"/>
          <p:nvPr/>
        </p:nvSpPr>
        <p:spPr>
          <a:xfrm>
            <a:off x="4191000" y="3733800"/>
            <a:ext cx="453970" cy="338554"/>
          </a:xfrm>
          <a:prstGeom prst="rect">
            <a:avLst/>
          </a:prstGeom>
          <a:noFill/>
        </p:spPr>
        <p:txBody>
          <a:bodyPr wrap="none" rtlCol="0">
            <a:spAutoFit/>
          </a:bodyPr>
          <a:lstStyle/>
          <a:p>
            <a:r>
              <a:rPr lang="en-US" sz="1600" dirty="0" smtClean="0"/>
              <a:t>NP</a:t>
            </a:r>
            <a:endParaRPr lang="en-US" sz="1600" dirty="0"/>
          </a:p>
        </p:txBody>
      </p:sp>
      <p:sp>
        <p:nvSpPr>
          <p:cNvPr id="17" name="TextBox 16"/>
          <p:cNvSpPr txBox="1"/>
          <p:nvPr/>
        </p:nvSpPr>
        <p:spPr>
          <a:xfrm>
            <a:off x="3429000" y="4343400"/>
            <a:ext cx="583814" cy="338554"/>
          </a:xfrm>
          <a:prstGeom prst="rect">
            <a:avLst/>
          </a:prstGeom>
          <a:noFill/>
        </p:spPr>
        <p:txBody>
          <a:bodyPr wrap="none" rtlCol="0">
            <a:spAutoFit/>
          </a:bodyPr>
          <a:lstStyle/>
          <a:p>
            <a:r>
              <a:rPr lang="en-US" sz="1600" dirty="0" smtClean="0"/>
              <a:t>BQP</a:t>
            </a:r>
            <a:endParaRPr lang="en-US" sz="1600" dirty="0"/>
          </a:p>
        </p:txBody>
      </p:sp>
      <p:sp>
        <p:nvSpPr>
          <p:cNvPr id="18" name="TextBox 17"/>
          <p:cNvSpPr txBox="1"/>
          <p:nvPr/>
        </p:nvSpPr>
        <p:spPr>
          <a:xfrm>
            <a:off x="6867633" y="5511058"/>
            <a:ext cx="766105" cy="461665"/>
          </a:xfrm>
          <a:prstGeom prst="rect">
            <a:avLst/>
          </a:prstGeom>
          <a:noFill/>
        </p:spPr>
        <p:txBody>
          <a:bodyPr wrap="none" rtlCol="0">
            <a:spAutoFit/>
          </a:bodyPr>
          <a:lstStyle/>
          <a:p>
            <a:r>
              <a:rPr lang="en-US" dirty="0" smtClean="0"/>
              <a:t>EXP</a:t>
            </a:r>
            <a:endParaRPr lang="en-US" dirty="0"/>
          </a:p>
        </p:txBody>
      </p:sp>
    </p:spTree>
    <p:extLst>
      <p:ext uri="{BB962C8B-B14F-4D97-AF65-F5344CB8AC3E}">
        <p14:creationId xmlns:p14="http://schemas.microsoft.com/office/powerpoint/2010/main" val="262399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685800" y="533400"/>
            <a:ext cx="7772400" cy="5562600"/>
          </a:xfrm>
        </p:spPr>
        <p:txBody>
          <a:bodyPr/>
          <a:lstStyle/>
          <a:p>
            <a:r>
              <a:rPr lang="en-US" sz="2800" dirty="0"/>
              <a:t>Aaronson and </a:t>
            </a:r>
            <a:r>
              <a:rPr lang="en-US" sz="2800" dirty="0" err="1"/>
              <a:t>Watrous</a:t>
            </a:r>
            <a:r>
              <a:rPr lang="en-US" sz="2800" dirty="0"/>
              <a:t> carried this a step further, showing that both classical and quantum computers with CTCs could efficiently solve any problem in PSPACE.</a:t>
            </a:r>
          </a:p>
          <a:p>
            <a:r>
              <a:rPr lang="en-US" sz="2800" dirty="0"/>
              <a:t>They used the property of the Deutsch approach that it finds a self-consistent solution for       .  They set up the program so that the only self-consistent evolution is a loop over all configurations of a Turing machine, with a control bit </a:t>
            </a:r>
            <a:r>
              <a:rPr lang="en-US" sz="2800" i="1" dirty="0"/>
              <a:t>b</a:t>
            </a:r>
            <a:r>
              <a:rPr lang="en-US" sz="2800" dirty="0"/>
              <a:t> set to the final answer to the problem</a:t>
            </a:r>
            <a:r>
              <a:rPr lang="en-US" sz="2800" dirty="0" smtClean="0"/>
              <a:t>.  Note that this differs from the structure above.</a:t>
            </a:r>
            <a:endParaRPr lang="en-US" sz="2800" dirty="0"/>
          </a:p>
          <a:p>
            <a:r>
              <a:rPr lang="en-US" sz="2800" dirty="0"/>
              <a:t>DCTCs can also enhance other </a:t>
            </a:r>
            <a:r>
              <a:rPr lang="en-US" sz="2800" dirty="0" smtClean="0"/>
              <a:t>tasks.</a:t>
            </a:r>
            <a:endParaRPr lang="en-US" sz="2800" dirty="0"/>
          </a:p>
        </p:txBody>
      </p:sp>
      <p:graphicFrame>
        <p:nvGraphicFramePr>
          <p:cNvPr id="34820" name="Object 4"/>
          <p:cNvGraphicFramePr>
            <a:graphicFrameLocks noChangeAspect="1"/>
          </p:cNvGraphicFramePr>
          <p:nvPr>
            <p:extLst>
              <p:ext uri="{D42A27DB-BD31-4B8C-83A1-F6EECF244321}">
                <p14:modId xmlns:p14="http://schemas.microsoft.com/office/powerpoint/2010/main" val="2214630691"/>
              </p:ext>
            </p:extLst>
          </p:nvPr>
        </p:nvGraphicFramePr>
        <p:xfrm>
          <a:off x="6858000" y="2895600"/>
          <a:ext cx="685800" cy="311150"/>
        </p:xfrm>
        <a:graphic>
          <a:graphicData uri="http://schemas.openxmlformats.org/presentationml/2006/ole">
            <mc:AlternateContent xmlns:mc="http://schemas.openxmlformats.org/markup-compatibility/2006">
              <mc:Choice xmlns:v="urn:schemas-microsoft-com:vml" Requires="v">
                <p:oleObj spid="_x0000_s34858" name="Equation" r:id="rId4" imgW="304800" imgH="177800" progId="Equation.3">
                  <p:embed/>
                </p:oleObj>
              </mc:Choice>
              <mc:Fallback>
                <p:oleObj name="Equation" r:id="rId4" imgW="304800" imgH="177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895600"/>
                        <a:ext cx="685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2418</TotalTime>
  <Words>2009</Words>
  <Application>Microsoft Macintosh PowerPoint</Application>
  <PresentationFormat>On-screen Show (4:3)</PresentationFormat>
  <Paragraphs>141</Paragraphs>
  <Slides>29</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Blank Presentation</vt:lpstr>
      <vt:lpstr>Equation</vt:lpstr>
      <vt:lpstr>Quantum Information Processing with Closed Timelike Curves</vt:lpstr>
      <vt:lpstr>Closed timelike curves</vt:lpstr>
      <vt:lpstr>Time-travel paradoxes</vt:lpstr>
      <vt:lpstr>Solving hard problems with CTCs</vt:lpstr>
      <vt:lpstr>Factoring numbers</vt:lpstr>
      <vt:lpstr>Deutsch’s self-consistency criteria</vt:lpstr>
      <vt:lpstr>Solving problems with DCTCs</vt:lpstr>
      <vt:lpstr>The Complexity Zoo</vt:lpstr>
      <vt:lpstr>PowerPoint Presentation</vt:lpstr>
      <vt:lpstr>Distinguishing Arbitrary States</vt:lpstr>
      <vt:lpstr>Infinite channel capacity</vt:lpstr>
      <vt:lpstr>Arbitrarily Good Cloning</vt:lpstr>
      <vt:lpstr>PowerPoint Presentation</vt:lpstr>
      <vt:lpstr>Meeting yourself in a bar</vt:lpstr>
      <vt:lpstr>PowerPoint Presentation</vt:lpstr>
      <vt:lpstr>PowerPoint Presentation</vt:lpstr>
      <vt:lpstr>The DCTC Cloner</vt:lpstr>
      <vt:lpstr>DCTCs and Many-Worlds</vt:lpstr>
      <vt:lpstr>Discussion</vt:lpstr>
      <vt:lpstr>Postselected CTCs</vt:lpstr>
      <vt:lpstr>A time-travel experiment!?</vt:lpstr>
      <vt:lpstr>Computational Power of PCTCs</vt:lpstr>
      <vt:lpstr>Complexity Alphabet Soup</vt:lpstr>
      <vt:lpstr>Distinguishing Nonorthogonal States</vt:lpstr>
      <vt:lpstr>Cloning?</vt:lpstr>
      <vt:lpstr>Are PCTCs paradox-free?</vt:lpstr>
      <vt:lpstr>Other Approaches to CTCs</vt:lpstr>
      <vt:lpstr>Conclusions</vt:lpstr>
      <vt:lpstr>PowerPoint Presentation</vt:lpstr>
    </vt:vector>
  </TitlesOfParts>
  <Company>LANL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timelike curves enable perfect state distinguishability</dc:title>
  <dc:creator>Authorized User</dc:creator>
  <cp:lastModifiedBy>Todd Brun</cp:lastModifiedBy>
  <cp:revision>95</cp:revision>
  <cp:lastPrinted>2013-06-25T06:02:42Z</cp:lastPrinted>
  <dcterms:created xsi:type="dcterms:W3CDTF">2008-12-08T18:39:37Z</dcterms:created>
  <dcterms:modified xsi:type="dcterms:W3CDTF">2014-10-17T02:38:30Z</dcterms:modified>
</cp:coreProperties>
</file>